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5" r:id="rId21"/>
    <p:sldId id="257"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ED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71"/>
    <p:restoredTop sz="93487"/>
  </p:normalViewPr>
  <p:slideViewPr>
    <p:cSldViewPr snapToGrid="0">
      <p:cViewPr varScale="1">
        <p:scale>
          <a:sx n="128" d="100"/>
          <a:sy n="128" d="100"/>
        </p:scale>
        <p:origin x="1816" y="168"/>
      </p:cViewPr>
      <p:guideLst/>
    </p:cSldViewPr>
  </p:slideViewPr>
  <p:notesTextViewPr>
    <p:cViewPr>
      <p:scale>
        <a:sx n="1" d="1"/>
        <a:sy n="1" d="1"/>
      </p:scale>
      <p:origin x="0" y="0"/>
    </p:cViewPr>
  </p:notesTextViewPr>
  <p:notesViewPr>
    <p:cSldViewPr snapToGrid="0">
      <p:cViewPr varScale="1">
        <p:scale>
          <a:sx n="113" d="100"/>
          <a:sy n="113" d="100"/>
        </p:scale>
        <p:origin x="511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F4753-9F6C-5943-98B2-EFE53212C59E}" type="datetimeFigureOut">
              <a:rPr lang="en-US" smtClean="0"/>
              <a:t>10/19/23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7F0B8-A56B-A744-BCCE-11A616F1043B}" type="slidenum">
              <a:rPr lang="en-US" smtClean="0"/>
              <a:t>‹#›</a:t>
            </a:fld>
            <a:endParaRPr lang="en-US"/>
          </a:p>
        </p:txBody>
      </p:sp>
    </p:spTree>
    <p:extLst>
      <p:ext uri="{BB962C8B-B14F-4D97-AF65-F5344CB8AC3E}">
        <p14:creationId xmlns:p14="http://schemas.microsoft.com/office/powerpoint/2010/main" val="3768238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stbk3_page 1” and “stb3_page 1_deanna 1” / SHOW text box 1 / FADE IN “stb3_page 1_darkened” / ANIMATE “stb3_page 1_deanna 1” to “</a:t>
            </a:r>
            <a:r>
              <a:rPr lang="en-US" dirty="0" err="1"/>
              <a:t>deanna</a:t>
            </a:r>
            <a:r>
              <a:rPr lang="en-US" dirty="0"/>
              <a:t> 2” / SHOW text box 2 / FADE IN “stb3_page 1_smeared mask” / ANIMATE “smeared mask” down slowly.</a:t>
            </a:r>
          </a:p>
        </p:txBody>
      </p:sp>
      <p:sp>
        <p:nvSpPr>
          <p:cNvPr id="4" name="Slide Number Placeholder 3"/>
          <p:cNvSpPr>
            <a:spLocks noGrp="1"/>
          </p:cNvSpPr>
          <p:nvPr>
            <p:ph type="sldNum" sz="quarter" idx="5"/>
          </p:nvPr>
        </p:nvSpPr>
        <p:spPr/>
        <p:txBody>
          <a:bodyPr/>
          <a:lstStyle/>
          <a:p>
            <a:fld id="{A277F0B8-A56B-A744-BCCE-11A616F1043B}" type="slidenum">
              <a:rPr lang="en-US" smtClean="0"/>
              <a:t>1</a:t>
            </a:fld>
            <a:endParaRPr lang="en-US"/>
          </a:p>
        </p:txBody>
      </p:sp>
    </p:spTree>
    <p:extLst>
      <p:ext uri="{BB962C8B-B14F-4D97-AF65-F5344CB8AC3E}">
        <p14:creationId xmlns:p14="http://schemas.microsoft.com/office/powerpoint/2010/main" val="339630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10”  WITH “stb3_page 10_Lethabo” and “_</a:t>
            </a:r>
            <a:r>
              <a:rPr lang="en-US" dirty="0" err="1"/>
              <a:t>athos</a:t>
            </a:r>
            <a:r>
              <a:rPr lang="en-US" dirty="0"/>
              <a:t>” / WIPE LEFT “stb3_page 0_deanna”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10</a:t>
            </a:fld>
            <a:endParaRPr lang="en-US"/>
          </a:p>
        </p:txBody>
      </p:sp>
    </p:spTree>
    <p:extLst>
      <p:ext uri="{BB962C8B-B14F-4D97-AF65-F5344CB8AC3E}">
        <p14:creationId xmlns:p14="http://schemas.microsoft.com/office/powerpoint/2010/main" val="4171859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11”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11</a:t>
            </a:fld>
            <a:endParaRPr lang="en-US"/>
          </a:p>
        </p:txBody>
      </p:sp>
    </p:spTree>
    <p:extLst>
      <p:ext uri="{BB962C8B-B14F-4D97-AF65-F5344CB8AC3E}">
        <p14:creationId xmlns:p14="http://schemas.microsoft.com/office/powerpoint/2010/main" val="161780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12”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12</a:t>
            </a:fld>
            <a:endParaRPr lang="en-US"/>
          </a:p>
        </p:txBody>
      </p:sp>
    </p:spTree>
    <p:extLst>
      <p:ext uri="{BB962C8B-B14F-4D97-AF65-F5344CB8AC3E}">
        <p14:creationId xmlns:p14="http://schemas.microsoft.com/office/powerpoint/2010/main" val="96835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13” WITH “stb3_page 13_deanna 1” / SHOW TEXT / FADE TO “stb3_page 13_bg zoom in” WITH “stb3_page 13_deanna 2” / SHOW TEXT / ANIMATE TO “stb3_page 13_deanna 3” / SHOW TEXT / FADE IN “stb3_page 13_lyre”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13</a:t>
            </a:fld>
            <a:endParaRPr lang="en-US"/>
          </a:p>
        </p:txBody>
      </p:sp>
    </p:spTree>
    <p:extLst>
      <p:ext uri="{BB962C8B-B14F-4D97-AF65-F5344CB8AC3E}">
        <p14:creationId xmlns:p14="http://schemas.microsoft.com/office/powerpoint/2010/main" val="280617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14” WITH “stb3_page 14_deanna 1” / SHOW TEXT / ANIMATE FROM ”</a:t>
            </a:r>
            <a:r>
              <a:rPr lang="en-US" dirty="0" err="1"/>
              <a:t>deanna</a:t>
            </a:r>
            <a:r>
              <a:rPr lang="en-US" dirty="0"/>
              <a:t> 1” to “</a:t>
            </a:r>
            <a:r>
              <a:rPr lang="en-US" dirty="0" err="1"/>
              <a:t>deanna</a:t>
            </a:r>
            <a:r>
              <a:rPr lang="en-US" dirty="0"/>
              <a:t> 2”.</a:t>
            </a:r>
          </a:p>
        </p:txBody>
      </p:sp>
      <p:sp>
        <p:nvSpPr>
          <p:cNvPr id="4" name="Slide Number Placeholder 3"/>
          <p:cNvSpPr>
            <a:spLocks noGrp="1"/>
          </p:cNvSpPr>
          <p:nvPr>
            <p:ph type="sldNum" sz="quarter" idx="5"/>
          </p:nvPr>
        </p:nvSpPr>
        <p:spPr/>
        <p:txBody>
          <a:bodyPr/>
          <a:lstStyle/>
          <a:p>
            <a:fld id="{A277F0B8-A56B-A744-BCCE-11A616F1043B}" type="slidenum">
              <a:rPr lang="en-US" smtClean="0"/>
              <a:t>14</a:t>
            </a:fld>
            <a:endParaRPr lang="en-US"/>
          </a:p>
        </p:txBody>
      </p:sp>
    </p:spTree>
    <p:extLst>
      <p:ext uri="{BB962C8B-B14F-4D97-AF65-F5344CB8AC3E}">
        <p14:creationId xmlns:p14="http://schemas.microsoft.com/office/powerpoint/2010/main" val="2905187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15” / ANIMATE IN ”stb3_page 15_smeared” THEN “_</a:t>
            </a:r>
            <a:r>
              <a:rPr lang="en-US" dirty="0" err="1"/>
              <a:t>lethabo_and_athos</a:t>
            </a:r>
            <a:r>
              <a:rPr lang="en-US" dirty="0"/>
              <a:t>” THEN “_</a:t>
            </a:r>
            <a:r>
              <a:rPr lang="en-US" dirty="0" err="1"/>
              <a:t>deanna</a:t>
            </a:r>
            <a:r>
              <a:rPr lang="en-US" dirty="0"/>
              <a:t>” THEN “_shield” WITH SOUND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15</a:t>
            </a:fld>
            <a:endParaRPr lang="en-US"/>
          </a:p>
        </p:txBody>
      </p:sp>
    </p:spTree>
    <p:extLst>
      <p:ext uri="{BB962C8B-B14F-4D97-AF65-F5344CB8AC3E}">
        <p14:creationId xmlns:p14="http://schemas.microsoft.com/office/powerpoint/2010/main" val="665698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16” WITH “stb3_page 16_shield 1” / DELAY WIPE IN FROM RIGHT “stb3_page 16_smeared” THEN ANIMATE “_shield 1” TO “shield 2”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16</a:t>
            </a:fld>
            <a:endParaRPr lang="en-US"/>
          </a:p>
        </p:txBody>
      </p:sp>
    </p:spTree>
    <p:extLst>
      <p:ext uri="{BB962C8B-B14F-4D97-AF65-F5344CB8AC3E}">
        <p14:creationId xmlns:p14="http://schemas.microsoft.com/office/powerpoint/2010/main" val="2756714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17” WITH “stb3_page 17_deanna 1” / SHOW TEXT / ANIMATE TO “_</a:t>
            </a:r>
            <a:r>
              <a:rPr lang="en-US" dirty="0" err="1"/>
              <a:t>deanna</a:t>
            </a:r>
            <a:r>
              <a:rPr lang="en-US" dirty="0"/>
              <a:t> 2” / SHOW TEXT / CONTINUE onto next slide for part 2 of page 17.</a:t>
            </a:r>
          </a:p>
        </p:txBody>
      </p:sp>
      <p:sp>
        <p:nvSpPr>
          <p:cNvPr id="4" name="Slide Number Placeholder 3"/>
          <p:cNvSpPr>
            <a:spLocks noGrp="1"/>
          </p:cNvSpPr>
          <p:nvPr>
            <p:ph type="sldNum" sz="quarter" idx="5"/>
          </p:nvPr>
        </p:nvSpPr>
        <p:spPr/>
        <p:txBody>
          <a:bodyPr/>
          <a:lstStyle/>
          <a:p>
            <a:fld id="{A277F0B8-A56B-A744-BCCE-11A616F1043B}" type="slidenum">
              <a:rPr lang="en-US" smtClean="0"/>
              <a:t>17</a:t>
            </a:fld>
            <a:endParaRPr lang="en-US"/>
          </a:p>
        </p:txBody>
      </p:sp>
    </p:spTree>
    <p:extLst>
      <p:ext uri="{BB962C8B-B14F-4D97-AF65-F5344CB8AC3E}">
        <p14:creationId xmlns:p14="http://schemas.microsoft.com/office/powerpoint/2010/main" val="4149998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17” / START WITH “stb3_page 17_deanna 3” AT CENTER with “stb3_page 17_lethabo and </a:t>
            </a:r>
            <a:r>
              <a:rPr lang="en-US" dirty="0" err="1"/>
              <a:t>athos</a:t>
            </a:r>
            <a:r>
              <a:rPr lang="en-US" dirty="0"/>
              <a:t> behind” CENTERED BEHIND / ANIMATE “stb3_page “stb17_deanna 3” TO below and semi-off-screen so “_</a:t>
            </a:r>
            <a:r>
              <a:rPr lang="en-US" dirty="0" err="1"/>
              <a:t>lethabo</a:t>
            </a:r>
            <a:r>
              <a:rPr lang="en-US" dirty="0"/>
              <a:t> and </a:t>
            </a:r>
            <a:r>
              <a:rPr lang="en-US" dirty="0" err="1"/>
              <a:t>athos</a:t>
            </a:r>
            <a:r>
              <a:rPr lang="en-US" dirty="0"/>
              <a:t> behind” is visible / SHOW TEXT / WIPE IN “stb3_page 17_athos action pop” WITH TEXT / WIPE IN “stb3_page 17_Lethabo” WITH TEXT / WIPE IN “stb3_page 17_deanna action pop 1” / ANIMATE TO “_</a:t>
            </a:r>
            <a:r>
              <a:rPr lang="en-US" dirty="0" err="1"/>
              <a:t>deanna</a:t>
            </a:r>
            <a:r>
              <a:rPr lang="en-US" dirty="0"/>
              <a:t> action pop 2”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18</a:t>
            </a:fld>
            <a:endParaRPr lang="en-US"/>
          </a:p>
        </p:txBody>
      </p:sp>
    </p:spTree>
    <p:extLst>
      <p:ext uri="{BB962C8B-B14F-4D97-AF65-F5344CB8AC3E}">
        <p14:creationId xmlns:p14="http://schemas.microsoft.com/office/powerpoint/2010/main" val="2918099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18” WITH “stb3_page 18_bg gray” OVER IT / WIPE IN “stb3_page 18_deanna action pop” THEN “stb3_page 18_smeared action pop” / WIPE AWAY “_</a:t>
            </a:r>
            <a:r>
              <a:rPr lang="en-US" dirty="0" err="1"/>
              <a:t>deanna</a:t>
            </a:r>
            <a:r>
              <a:rPr lang="en-US" dirty="0"/>
              <a:t> action pop” AND “_smeared action pop” DISSOLVE “stb3_page 18_bg gray” / SHOW TEXT / WHITE OUT TO TRAILER.</a:t>
            </a:r>
          </a:p>
        </p:txBody>
      </p:sp>
      <p:sp>
        <p:nvSpPr>
          <p:cNvPr id="4" name="Slide Number Placeholder 3"/>
          <p:cNvSpPr>
            <a:spLocks noGrp="1"/>
          </p:cNvSpPr>
          <p:nvPr>
            <p:ph type="sldNum" sz="quarter" idx="5"/>
          </p:nvPr>
        </p:nvSpPr>
        <p:spPr/>
        <p:txBody>
          <a:bodyPr/>
          <a:lstStyle/>
          <a:p>
            <a:fld id="{A277F0B8-A56B-A744-BCCE-11A616F1043B}" type="slidenum">
              <a:rPr lang="en-US" smtClean="0"/>
              <a:t>19</a:t>
            </a:fld>
            <a:endParaRPr lang="en-US"/>
          </a:p>
        </p:txBody>
      </p:sp>
    </p:spTree>
    <p:extLst>
      <p:ext uri="{BB962C8B-B14F-4D97-AF65-F5344CB8AC3E}">
        <p14:creationId xmlns:p14="http://schemas.microsoft.com/office/powerpoint/2010/main" val="1769142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2” with “stb3_page 2_deanna 1” and “stb3_page 2_smeared 1” / Show text 1 / FADE IN “stb3_page 2_spear” / FADE IN “stb3_page 2_deanna 2” and “smeared 2” / WIPE FROM RIGHT “stb3_page 2_blur swipe” and WIPE OUT / FADE IN “stb3_page 2_smeared 3”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2</a:t>
            </a:fld>
            <a:endParaRPr lang="en-US"/>
          </a:p>
        </p:txBody>
      </p:sp>
    </p:spTree>
    <p:extLst>
      <p:ext uri="{BB962C8B-B14F-4D97-AF65-F5344CB8AC3E}">
        <p14:creationId xmlns:p14="http://schemas.microsoft.com/office/powerpoint/2010/main" val="1070624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stb3_page3”  WITH “stb3_page 3_athos </a:t>
            </a:r>
            <a:r>
              <a:rPr lang="en-US" dirty="0" err="1"/>
              <a:t>lethabo</a:t>
            </a:r>
            <a:r>
              <a:rPr lang="en-US" dirty="0"/>
              <a:t> and </a:t>
            </a:r>
            <a:r>
              <a:rPr lang="en-US" dirty="0" err="1"/>
              <a:t>deanna</a:t>
            </a:r>
            <a:r>
              <a:rPr lang="en-US" dirty="0"/>
              <a:t>” AND “stb3_page 3_smeared”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3</a:t>
            </a:fld>
            <a:endParaRPr lang="en-US"/>
          </a:p>
        </p:txBody>
      </p:sp>
    </p:spTree>
    <p:extLst>
      <p:ext uri="{BB962C8B-B14F-4D97-AF65-F5344CB8AC3E}">
        <p14:creationId xmlns:p14="http://schemas.microsoft.com/office/powerpoint/2010/main" val="371595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4” / SHOW TEXT 1 / FADE IN “stb3_page 4_yellow magic”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4</a:t>
            </a:fld>
            <a:endParaRPr lang="en-US"/>
          </a:p>
        </p:txBody>
      </p:sp>
    </p:spTree>
    <p:extLst>
      <p:ext uri="{BB962C8B-B14F-4D97-AF65-F5344CB8AC3E}">
        <p14:creationId xmlns:p14="http://schemas.microsoft.com/office/powerpoint/2010/main" val="67026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5” then FADE IN “stb3_page 5_smog 1” / SHOW TEXT / ANIMATE “stb3_page 5_smog 2” then FADE IN “stb3_page 5_melting jungle 1” then “melting jungle 2”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5</a:t>
            </a:fld>
            <a:endParaRPr lang="en-US"/>
          </a:p>
        </p:txBody>
      </p:sp>
    </p:spTree>
    <p:extLst>
      <p:ext uri="{BB962C8B-B14F-4D97-AF65-F5344CB8AC3E}">
        <p14:creationId xmlns:p14="http://schemas.microsoft.com/office/powerpoint/2010/main" val="28204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6” / ANIMATE “stb3_page 6_characters running 1” TO “characters running 2”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6</a:t>
            </a:fld>
            <a:endParaRPr lang="en-US"/>
          </a:p>
        </p:txBody>
      </p:sp>
    </p:spTree>
    <p:extLst>
      <p:ext uri="{BB962C8B-B14F-4D97-AF65-F5344CB8AC3E}">
        <p14:creationId xmlns:p14="http://schemas.microsoft.com/office/powerpoint/2010/main" val="178805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7”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7</a:t>
            </a:fld>
            <a:endParaRPr lang="en-US"/>
          </a:p>
        </p:txBody>
      </p:sp>
    </p:spTree>
    <p:extLst>
      <p:ext uri="{BB962C8B-B14F-4D97-AF65-F5344CB8AC3E}">
        <p14:creationId xmlns:p14="http://schemas.microsoft.com/office/powerpoint/2010/main" val="1011579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77F0B8-A56B-A744-BCCE-11A616F1043B}" type="slidenum">
              <a:rPr lang="en-US" smtClean="0"/>
              <a:t>8</a:t>
            </a:fld>
            <a:endParaRPr lang="en-US"/>
          </a:p>
        </p:txBody>
      </p:sp>
    </p:spTree>
    <p:extLst>
      <p:ext uri="{BB962C8B-B14F-4D97-AF65-F5344CB8AC3E}">
        <p14:creationId xmlns:p14="http://schemas.microsoft.com/office/powerpoint/2010/main" val="355954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bg</a:t>
            </a:r>
            <a:r>
              <a:rPr lang="en-US" dirty="0"/>
              <a:t> stb3_page 9” / WIPE IN “stb3_page 9_Lethabo” and “Athos” / SHOW TEXT.</a:t>
            </a:r>
          </a:p>
        </p:txBody>
      </p:sp>
      <p:sp>
        <p:nvSpPr>
          <p:cNvPr id="4" name="Slide Number Placeholder 3"/>
          <p:cNvSpPr>
            <a:spLocks noGrp="1"/>
          </p:cNvSpPr>
          <p:nvPr>
            <p:ph type="sldNum" sz="quarter" idx="5"/>
          </p:nvPr>
        </p:nvSpPr>
        <p:spPr/>
        <p:txBody>
          <a:bodyPr/>
          <a:lstStyle/>
          <a:p>
            <a:fld id="{A277F0B8-A56B-A744-BCCE-11A616F1043B}" type="slidenum">
              <a:rPr lang="en-US" smtClean="0"/>
              <a:t>9</a:t>
            </a:fld>
            <a:endParaRPr lang="en-US"/>
          </a:p>
        </p:txBody>
      </p:sp>
    </p:spTree>
    <p:extLst>
      <p:ext uri="{BB962C8B-B14F-4D97-AF65-F5344CB8AC3E}">
        <p14:creationId xmlns:p14="http://schemas.microsoft.com/office/powerpoint/2010/main" val="399141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15AB5-CE4D-0685-E913-08ADF0C4DD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F5D6FD-CD00-47A5-E7EE-DC82EAB12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ED372E-EC68-D3C7-1818-FD1F09E929D1}"/>
              </a:ext>
            </a:extLst>
          </p:cNvPr>
          <p:cNvSpPr>
            <a:spLocks noGrp="1"/>
          </p:cNvSpPr>
          <p:nvPr>
            <p:ph type="dt" sz="half" idx="10"/>
          </p:nvPr>
        </p:nvSpPr>
        <p:spPr/>
        <p:txBody>
          <a:bodyPr/>
          <a:lstStyle/>
          <a:p>
            <a:fld id="{EA143645-7C86-5841-8AD4-ED51E59DB086}" type="datetime1">
              <a:rPr lang="en-US" smtClean="0"/>
              <a:t>10/19/23</a:t>
            </a:fld>
            <a:endParaRPr lang="en-US"/>
          </a:p>
        </p:txBody>
      </p:sp>
      <p:sp>
        <p:nvSpPr>
          <p:cNvPr id="5" name="Footer Placeholder 4">
            <a:extLst>
              <a:ext uri="{FF2B5EF4-FFF2-40B4-BE49-F238E27FC236}">
                <a16:creationId xmlns:a16="http://schemas.microsoft.com/office/drawing/2014/main" id="{71CBCDDA-A086-CBD7-9B2B-8FF6EA9E2D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4CFCF-DA20-5E8F-1123-3F1D7908133E}"/>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1373734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FC81-93B2-E6AC-B3E8-45087DE86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A27C4D-8E6C-890C-5F3E-D9EF7417E9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7C7B4-E7E3-71E1-C3D9-DEE664DDCFB0}"/>
              </a:ext>
            </a:extLst>
          </p:cNvPr>
          <p:cNvSpPr>
            <a:spLocks noGrp="1"/>
          </p:cNvSpPr>
          <p:nvPr>
            <p:ph type="dt" sz="half" idx="10"/>
          </p:nvPr>
        </p:nvSpPr>
        <p:spPr/>
        <p:txBody>
          <a:bodyPr/>
          <a:lstStyle/>
          <a:p>
            <a:fld id="{8B8F7C01-FC12-F943-BECD-868BF6EBB5D5}" type="datetime1">
              <a:rPr lang="en-US" smtClean="0"/>
              <a:t>10/19/23</a:t>
            </a:fld>
            <a:endParaRPr lang="en-US"/>
          </a:p>
        </p:txBody>
      </p:sp>
      <p:sp>
        <p:nvSpPr>
          <p:cNvPr id="5" name="Footer Placeholder 4">
            <a:extLst>
              <a:ext uri="{FF2B5EF4-FFF2-40B4-BE49-F238E27FC236}">
                <a16:creationId xmlns:a16="http://schemas.microsoft.com/office/drawing/2014/main" id="{21E37A2D-5A34-2A65-E5F5-3F590F360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60A79-F04E-4D2A-5DA3-935D84E1D846}"/>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2734102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59064-DDF7-A7A1-0062-50BE3AD176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F21A2E-2E4C-4905-259B-69D81CF468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3510E-9960-93FB-130E-BA14AFAB7ED2}"/>
              </a:ext>
            </a:extLst>
          </p:cNvPr>
          <p:cNvSpPr>
            <a:spLocks noGrp="1"/>
          </p:cNvSpPr>
          <p:nvPr>
            <p:ph type="dt" sz="half" idx="10"/>
          </p:nvPr>
        </p:nvSpPr>
        <p:spPr/>
        <p:txBody>
          <a:bodyPr/>
          <a:lstStyle/>
          <a:p>
            <a:fld id="{D97760BF-53B8-074C-9F82-CDE1EAAFDFFC}" type="datetime1">
              <a:rPr lang="en-US" smtClean="0"/>
              <a:t>10/19/23</a:t>
            </a:fld>
            <a:endParaRPr lang="en-US"/>
          </a:p>
        </p:txBody>
      </p:sp>
      <p:sp>
        <p:nvSpPr>
          <p:cNvPr id="5" name="Footer Placeholder 4">
            <a:extLst>
              <a:ext uri="{FF2B5EF4-FFF2-40B4-BE49-F238E27FC236}">
                <a16:creationId xmlns:a16="http://schemas.microsoft.com/office/drawing/2014/main" id="{30F9C311-6F65-79E5-3334-520B79E9E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B6106-D97D-20FE-6AF9-89B629C1091E}"/>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163217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1044-648F-87D8-7B31-E78CD1ACD9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70A2B-DC80-8752-9747-B664A8814A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6B5C3-684E-CDFD-5925-FDC3023BBFDA}"/>
              </a:ext>
            </a:extLst>
          </p:cNvPr>
          <p:cNvSpPr>
            <a:spLocks noGrp="1"/>
          </p:cNvSpPr>
          <p:nvPr>
            <p:ph type="dt" sz="half" idx="10"/>
          </p:nvPr>
        </p:nvSpPr>
        <p:spPr/>
        <p:txBody>
          <a:bodyPr/>
          <a:lstStyle/>
          <a:p>
            <a:fld id="{ECA6D7F7-744A-064B-926F-82D501694471}" type="datetime1">
              <a:rPr lang="en-US" smtClean="0"/>
              <a:t>10/19/23</a:t>
            </a:fld>
            <a:endParaRPr lang="en-US"/>
          </a:p>
        </p:txBody>
      </p:sp>
      <p:sp>
        <p:nvSpPr>
          <p:cNvPr id="5" name="Footer Placeholder 4">
            <a:extLst>
              <a:ext uri="{FF2B5EF4-FFF2-40B4-BE49-F238E27FC236}">
                <a16:creationId xmlns:a16="http://schemas.microsoft.com/office/drawing/2014/main" id="{1EDE99E8-EADA-9363-636C-20E957CB37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2838F-38D5-921C-6398-F0BCD13099C0}"/>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211395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C59F-D38E-B73B-D793-08CF85E543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832EE5-473C-E058-8611-4B9BCB8760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AA21CB-94BB-E7E3-957C-F8A4BF67BA6D}"/>
              </a:ext>
            </a:extLst>
          </p:cNvPr>
          <p:cNvSpPr>
            <a:spLocks noGrp="1"/>
          </p:cNvSpPr>
          <p:nvPr>
            <p:ph type="dt" sz="half" idx="10"/>
          </p:nvPr>
        </p:nvSpPr>
        <p:spPr/>
        <p:txBody>
          <a:bodyPr/>
          <a:lstStyle/>
          <a:p>
            <a:fld id="{D4C1F1AC-1508-184B-B8FB-F8519299E811}" type="datetime1">
              <a:rPr lang="en-US" smtClean="0"/>
              <a:t>10/19/23</a:t>
            </a:fld>
            <a:endParaRPr lang="en-US"/>
          </a:p>
        </p:txBody>
      </p:sp>
      <p:sp>
        <p:nvSpPr>
          <p:cNvPr id="5" name="Footer Placeholder 4">
            <a:extLst>
              <a:ext uri="{FF2B5EF4-FFF2-40B4-BE49-F238E27FC236}">
                <a16:creationId xmlns:a16="http://schemas.microsoft.com/office/drawing/2014/main" id="{8D2939A0-1DD6-3205-9BAE-A6E541270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A1C3A-1A90-F0A7-0E73-50AA26A0DE21}"/>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355384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1D5E-1583-BEC5-82BF-2570C492B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621FDA-4039-EEB6-DD6B-CA9F186E05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66664F-2D84-B362-59A4-67EDF3B041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BC561B-A924-F052-3A99-170E902DB3ED}"/>
              </a:ext>
            </a:extLst>
          </p:cNvPr>
          <p:cNvSpPr>
            <a:spLocks noGrp="1"/>
          </p:cNvSpPr>
          <p:nvPr>
            <p:ph type="dt" sz="half" idx="10"/>
          </p:nvPr>
        </p:nvSpPr>
        <p:spPr/>
        <p:txBody>
          <a:bodyPr/>
          <a:lstStyle/>
          <a:p>
            <a:fld id="{E406087E-824C-BC4F-B72E-5B6007B1FBC3}" type="datetime1">
              <a:rPr lang="en-US" smtClean="0"/>
              <a:t>10/19/23</a:t>
            </a:fld>
            <a:endParaRPr lang="en-US"/>
          </a:p>
        </p:txBody>
      </p:sp>
      <p:sp>
        <p:nvSpPr>
          <p:cNvPr id="6" name="Footer Placeholder 5">
            <a:extLst>
              <a:ext uri="{FF2B5EF4-FFF2-40B4-BE49-F238E27FC236}">
                <a16:creationId xmlns:a16="http://schemas.microsoft.com/office/drawing/2014/main" id="{A4EAED55-63F6-CA6B-64CA-2B90E9ED6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5DD32-5260-A30A-877C-C4BE9F5CD9CA}"/>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188857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9A4BB-64A3-1BD2-ADB6-A786D299C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2579E-1DBF-264F-87F4-385143A158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A2FD1B-5DA2-6845-8F36-A0F27954CC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469121-366B-CC28-8F85-D512EC06DC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6A7D62-4DE4-9D3E-D179-C6ADDBA2CF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81364E-E4C9-F702-8BEF-A2B52A7CAAEF}"/>
              </a:ext>
            </a:extLst>
          </p:cNvPr>
          <p:cNvSpPr>
            <a:spLocks noGrp="1"/>
          </p:cNvSpPr>
          <p:nvPr>
            <p:ph type="dt" sz="half" idx="10"/>
          </p:nvPr>
        </p:nvSpPr>
        <p:spPr/>
        <p:txBody>
          <a:bodyPr/>
          <a:lstStyle/>
          <a:p>
            <a:fld id="{A11AA092-3BB2-3746-86E9-EA2126FF87E0}" type="datetime1">
              <a:rPr lang="en-US" smtClean="0"/>
              <a:t>10/19/23</a:t>
            </a:fld>
            <a:endParaRPr lang="en-US"/>
          </a:p>
        </p:txBody>
      </p:sp>
      <p:sp>
        <p:nvSpPr>
          <p:cNvPr id="8" name="Footer Placeholder 7">
            <a:extLst>
              <a:ext uri="{FF2B5EF4-FFF2-40B4-BE49-F238E27FC236}">
                <a16:creationId xmlns:a16="http://schemas.microsoft.com/office/drawing/2014/main" id="{D94BFA0E-E22E-EC8C-2C58-CE3C093C7F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866932-3C29-7D07-FD02-E653DDF9CEA2}"/>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665320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5732-185F-D0E7-8EC8-C826B061E2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C31C51-5C52-CA9E-8CDB-09DD5E924977}"/>
              </a:ext>
            </a:extLst>
          </p:cNvPr>
          <p:cNvSpPr>
            <a:spLocks noGrp="1"/>
          </p:cNvSpPr>
          <p:nvPr>
            <p:ph type="dt" sz="half" idx="10"/>
          </p:nvPr>
        </p:nvSpPr>
        <p:spPr/>
        <p:txBody>
          <a:bodyPr/>
          <a:lstStyle/>
          <a:p>
            <a:fld id="{2A701330-330D-8841-A71B-A5711CE0F5C1}" type="datetime1">
              <a:rPr lang="en-US" smtClean="0"/>
              <a:t>10/19/23</a:t>
            </a:fld>
            <a:endParaRPr lang="en-US"/>
          </a:p>
        </p:txBody>
      </p:sp>
      <p:sp>
        <p:nvSpPr>
          <p:cNvPr id="4" name="Footer Placeholder 3">
            <a:extLst>
              <a:ext uri="{FF2B5EF4-FFF2-40B4-BE49-F238E27FC236}">
                <a16:creationId xmlns:a16="http://schemas.microsoft.com/office/drawing/2014/main" id="{C40D0DA7-65A1-347E-1B9A-70B408B32C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6C8EF6-9A9B-EC3C-8204-238EE1307629}"/>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163766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D710DA-1133-8481-085B-9C92F8160ED5}"/>
              </a:ext>
            </a:extLst>
          </p:cNvPr>
          <p:cNvSpPr>
            <a:spLocks noGrp="1"/>
          </p:cNvSpPr>
          <p:nvPr>
            <p:ph type="dt" sz="half" idx="10"/>
          </p:nvPr>
        </p:nvSpPr>
        <p:spPr/>
        <p:txBody>
          <a:bodyPr/>
          <a:lstStyle/>
          <a:p>
            <a:fld id="{987879F0-9E4E-5645-9C68-9096781F09D1}" type="datetime1">
              <a:rPr lang="en-US" smtClean="0"/>
              <a:t>10/19/23</a:t>
            </a:fld>
            <a:endParaRPr lang="en-US"/>
          </a:p>
        </p:txBody>
      </p:sp>
      <p:sp>
        <p:nvSpPr>
          <p:cNvPr id="3" name="Footer Placeholder 2">
            <a:extLst>
              <a:ext uri="{FF2B5EF4-FFF2-40B4-BE49-F238E27FC236}">
                <a16:creationId xmlns:a16="http://schemas.microsoft.com/office/drawing/2014/main" id="{807D9FBB-BD30-77CD-01CF-F3A0CFC18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BB48B-F804-8C5F-4970-7BC79CFCA474}"/>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148998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8362-1565-6AA5-B869-FD442A3AF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623D5B-B2E6-2D4B-672C-0F1AAF93CB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B48574-2C78-10D9-AAF2-3E789A1FB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5646E1-D14E-ABA5-4A08-A761E38459CF}"/>
              </a:ext>
            </a:extLst>
          </p:cNvPr>
          <p:cNvSpPr>
            <a:spLocks noGrp="1"/>
          </p:cNvSpPr>
          <p:nvPr>
            <p:ph type="dt" sz="half" idx="10"/>
          </p:nvPr>
        </p:nvSpPr>
        <p:spPr/>
        <p:txBody>
          <a:bodyPr/>
          <a:lstStyle/>
          <a:p>
            <a:fld id="{D0A34C6C-5692-A248-97D7-413A2A38FB7C}" type="datetime1">
              <a:rPr lang="en-US" smtClean="0"/>
              <a:t>10/19/23</a:t>
            </a:fld>
            <a:endParaRPr lang="en-US"/>
          </a:p>
        </p:txBody>
      </p:sp>
      <p:sp>
        <p:nvSpPr>
          <p:cNvPr id="6" name="Footer Placeholder 5">
            <a:extLst>
              <a:ext uri="{FF2B5EF4-FFF2-40B4-BE49-F238E27FC236}">
                <a16:creationId xmlns:a16="http://schemas.microsoft.com/office/drawing/2014/main" id="{DA03E0DE-09B8-A46F-C0F4-372F877E3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6F43D-AE5D-48ED-CAA2-045DCF0064C1}"/>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2204793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CA4E0-8171-6A6B-5888-51F5788A9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A8B6E0-4F92-396E-A8DC-AEFEA78C49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174BEB-19E8-FD71-8BF9-1AFDD2F5A3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2DD22A-5BB3-9753-F2F2-CE37A1EBA10A}"/>
              </a:ext>
            </a:extLst>
          </p:cNvPr>
          <p:cNvSpPr>
            <a:spLocks noGrp="1"/>
          </p:cNvSpPr>
          <p:nvPr>
            <p:ph type="dt" sz="half" idx="10"/>
          </p:nvPr>
        </p:nvSpPr>
        <p:spPr/>
        <p:txBody>
          <a:bodyPr/>
          <a:lstStyle/>
          <a:p>
            <a:fld id="{073B8105-1F29-594F-B3CD-B0AF3FD4FCB4}" type="datetime1">
              <a:rPr lang="en-US" smtClean="0"/>
              <a:t>10/19/23</a:t>
            </a:fld>
            <a:endParaRPr lang="en-US"/>
          </a:p>
        </p:txBody>
      </p:sp>
      <p:sp>
        <p:nvSpPr>
          <p:cNvPr id="6" name="Footer Placeholder 5">
            <a:extLst>
              <a:ext uri="{FF2B5EF4-FFF2-40B4-BE49-F238E27FC236}">
                <a16:creationId xmlns:a16="http://schemas.microsoft.com/office/drawing/2014/main" id="{89979AA5-F7B8-01BC-7D69-16AD5D3055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82A77-71B7-425A-E748-7F15A37E100C}"/>
              </a:ext>
            </a:extLst>
          </p:cNvPr>
          <p:cNvSpPr>
            <a:spLocks noGrp="1"/>
          </p:cNvSpPr>
          <p:nvPr>
            <p:ph type="sldNum" sz="quarter" idx="12"/>
          </p:nvPr>
        </p:nvSpPr>
        <p:spPr/>
        <p:txBody>
          <a:bodyPr/>
          <a:lstStyle/>
          <a:p>
            <a:fld id="{CBB67A9F-861E-CD49-B2C6-B5974E4E9700}" type="slidenum">
              <a:rPr lang="en-US" smtClean="0"/>
              <a:t>‹#›</a:t>
            </a:fld>
            <a:endParaRPr lang="en-US"/>
          </a:p>
        </p:txBody>
      </p:sp>
    </p:spTree>
    <p:extLst>
      <p:ext uri="{BB962C8B-B14F-4D97-AF65-F5344CB8AC3E}">
        <p14:creationId xmlns:p14="http://schemas.microsoft.com/office/powerpoint/2010/main" val="3485363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434C54-B6AE-5041-F3FF-AA32A72DCF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DA244E-098B-57EF-B7BE-BFF790FAB9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9C966-8AA9-E0B1-BC96-64041B2855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353445-B645-BD40-99A1-DC6466499237}" type="datetime1">
              <a:rPr lang="en-US" smtClean="0"/>
              <a:t>10/19/23</a:t>
            </a:fld>
            <a:endParaRPr lang="en-US"/>
          </a:p>
        </p:txBody>
      </p:sp>
      <p:sp>
        <p:nvSpPr>
          <p:cNvPr id="5" name="Footer Placeholder 4">
            <a:extLst>
              <a:ext uri="{FF2B5EF4-FFF2-40B4-BE49-F238E27FC236}">
                <a16:creationId xmlns:a16="http://schemas.microsoft.com/office/drawing/2014/main" id="{D4253D46-2432-D14A-8CD1-A2FFD7C7E6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6FED77-3319-D749-C9E3-EF8C6EBC3A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67A9F-861E-CD49-B2C6-B5974E4E9700}" type="slidenum">
              <a:rPr lang="en-US" smtClean="0"/>
              <a:t>‹#›</a:t>
            </a:fld>
            <a:endParaRPr lang="en-US"/>
          </a:p>
        </p:txBody>
      </p:sp>
    </p:spTree>
    <p:extLst>
      <p:ext uri="{BB962C8B-B14F-4D97-AF65-F5344CB8AC3E}">
        <p14:creationId xmlns:p14="http://schemas.microsoft.com/office/powerpoint/2010/main" val="2455961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audio" Target="../media/audio2.wav"/><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audio" Target="../media/audio1.wav"/><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5.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3C67-664D-EEE5-4440-147FCD0FEB74}"/>
              </a:ext>
            </a:extLst>
          </p:cNvPr>
          <p:cNvSpPr>
            <a:spLocks noGrp="1"/>
          </p:cNvSpPr>
          <p:nvPr>
            <p:ph type="ctrTitle"/>
          </p:nvPr>
        </p:nvSpPr>
        <p:spPr/>
        <p:txBody>
          <a:bodyPr/>
          <a:lstStyle/>
          <a:p>
            <a:r>
              <a:rPr lang="en-US" dirty="0">
                <a:solidFill>
                  <a:schemeClr val="bg1"/>
                </a:solidFill>
              </a:rPr>
              <a:t>Storybook Mode 3 Rough</a:t>
            </a:r>
            <a:br>
              <a:rPr lang="en-US" dirty="0">
                <a:solidFill>
                  <a:schemeClr val="bg1"/>
                </a:solidFill>
              </a:rPr>
            </a:br>
            <a:r>
              <a:rPr lang="en-US" dirty="0">
                <a:solidFill>
                  <a:schemeClr val="bg1"/>
                </a:solidFill>
              </a:rPr>
              <a:t>Draft #1.1</a:t>
            </a:r>
          </a:p>
        </p:txBody>
      </p:sp>
      <p:sp>
        <p:nvSpPr>
          <p:cNvPr id="3" name="Subtitle 2">
            <a:extLst>
              <a:ext uri="{FF2B5EF4-FFF2-40B4-BE49-F238E27FC236}">
                <a16:creationId xmlns:a16="http://schemas.microsoft.com/office/drawing/2014/main" id="{E4DAD65F-F37A-A5B6-6288-C083E89B00B2}"/>
              </a:ext>
            </a:extLst>
          </p:cNvPr>
          <p:cNvSpPr>
            <a:spLocks noGrp="1"/>
          </p:cNvSpPr>
          <p:nvPr>
            <p:ph type="subTitle" idx="1"/>
          </p:nvPr>
        </p:nvSpPr>
        <p:spPr/>
        <p:txBody>
          <a:bodyPr/>
          <a:lstStyle/>
          <a:p>
            <a:r>
              <a:rPr lang="en-US" dirty="0">
                <a:solidFill>
                  <a:schemeClr val="bg1"/>
                </a:solidFill>
              </a:rPr>
              <a:t>The Bard from </a:t>
            </a:r>
            <a:r>
              <a:rPr lang="en-US" dirty="0" err="1">
                <a:solidFill>
                  <a:schemeClr val="bg1"/>
                </a:solidFill>
              </a:rPr>
              <a:t>Racha</a:t>
            </a:r>
            <a:r>
              <a:rPr lang="en-US" dirty="0">
                <a:solidFill>
                  <a:schemeClr val="bg1"/>
                </a:solidFill>
              </a:rPr>
              <a:t> Den DEMO</a:t>
            </a:r>
          </a:p>
          <a:p>
            <a:r>
              <a:rPr lang="en-US" dirty="0">
                <a:solidFill>
                  <a:schemeClr val="bg1"/>
                </a:solidFill>
              </a:rPr>
              <a:t>8 September 2023</a:t>
            </a:r>
          </a:p>
          <a:p>
            <a:endParaRPr lang="en-US" dirty="0"/>
          </a:p>
        </p:txBody>
      </p:sp>
    </p:spTree>
    <p:extLst>
      <p:ext uri="{BB962C8B-B14F-4D97-AF65-F5344CB8AC3E}">
        <p14:creationId xmlns:p14="http://schemas.microsoft.com/office/powerpoint/2010/main" val="291820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descr="A cartoon of a rooster&#10;&#10;Description automatically generated">
            <a:extLst>
              <a:ext uri="{FF2B5EF4-FFF2-40B4-BE49-F238E27FC236}">
                <a16:creationId xmlns:a16="http://schemas.microsoft.com/office/drawing/2014/main" id="{20183499-4196-1422-705F-FE8923B62988}"/>
              </a:ext>
            </a:extLst>
          </p:cNvPr>
          <p:cNvPicPr>
            <a:picLocks noChangeAspect="1"/>
          </p:cNvPicPr>
          <p:nvPr/>
        </p:nvPicPr>
        <p:blipFill>
          <a:blip r:embed="rId4"/>
          <a:stretch>
            <a:fillRect/>
          </a:stretch>
        </p:blipFill>
        <p:spPr>
          <a:xfrm>
            <a:off x="3894985" y="2447349"/>
            <a:ext cx="6969212" cy="3736684"/>
          </a:xfrm>
          <a:prstGeom prst="rect">
            <a:avLst/>
          </a:prstGeom>
        </p:spPr>
      </p:pic>
      <p:pic>
        <p:nvPicPr>
          <p:cNvPr id="3" name="Picture 2" descr="A cartoon of a lion holding a ball&#10;&#10;Description automatically generated">
            <a:extLst>
              <a:ext uri="{FF2B5EF4-FFF2-40B4-BE49-F238E27FC236}">
                <a16:creationId xmlns:a16="http://schemas.microsoft.com/office/drawing/2014/main" id="{7F05E2D7-A7A1-92E2-4932-9C0EB1DAF60D}"/>
              </a:ext>
            </a:extLst>
          </p:cNvPr>
          <p:cNvPicPr>
            <a:picLocks noChangeAspect="1"/>
          </p:cNvPicPr>
          <p:nvPr/>
        </p:nvPicPr>
        <p:blipFill>
          <a:blip r:embed="rId5"/>
          <a:stretch>
            <a:fillRect/>
          </a:stretch>
        </p:blipFill>
        <p:spPr>
          <a:xfrm>
            <a:off x="1177490" y="2392471"/>
            <a:ext cx="6556245" cy="4329004"/>
          </a:xfrm>
          <a:prstGeom prst="rect">
            <a:avLst/>
          </a:prstGeom>
        </p:spPr>
      </p:pic>
      <p:sp>
        <p:nvSpPr>
          <p:cNvPr id="8" name="Rounded Rectangle 7">
            <a:extLst>
              <a:ext uri="{FF2B5EF4-FFF2-40B4-BE49-F238E27FC236}">
                <a16:creationId xmlns:a16="http://schemas.microsoft.com/office/drawing/2014/main" id="{0E0A97DA-7D37-5274-C261-84AFEA2FCE3E}"/>
              </a:ext>
            </a:extLst>
          </p:cNvPr>
          <p:cNvSpPr/>
          <p:nvPr/>
        </p:nvSpPr>
        <p:spPr>
          <a:xfrm>
            <a:off x="0" y="13652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8082417-9C1A-2A1E-0A93-5F32E2FE1CED}"/>
              </a:ext>
            </a:extLst>
          </p:cNvPr>
          <p:cNvSpPr txBox="1"/>
          <p:nvPr/>
        </p:nvSpPr>
        <p:spPr>
          <a:xfrm>
            <a:off x="1177490" y="790280"/>
            <a:ext cx="10893287" cy="830997"/>
          </a:xfrm>
          <a:prstGeom prst="rect">
            <a:avLst/>
          </a:prstGeom>
          <a:noFill/>
        </p:spPr>
        <p:txBody>
          <a:bodyPr wrap="square" rtlCol="0">
            <a:spAutoFit/>
          </a:bodyPr>
          <a:lstStyle/>
          <a:p>
            <a:r>
              <a:rPr lang="en-US" sz="2400" dirty="0">
                <a:latin typeface="Sagona" panose="020F0502020204030204" pitchFamily="34" charset="0"/>
              </a:rPr>
              <a:t>Lethabo went on the defensive with his ladybug shield as Athos edged backwards towards the cursed chasm.</a:t>
            </a:r>
          </a:p>
        </p:txBody>
      </p:sp>
      <p:grpSp>
        <p:nvGrpSpPr>
          <p:cNvPr id="5" name="Group 4">
            <a:extLst>
              <a:ext uri="{FF2B5EF4-FFF2-40B4-BE49-F238E27FC236}">
                <a16:creationId xmlns:a16="http://schemas.microsoft.com/office/drawing/2014/main" id="{A0F5348E-9F89-CDFB-C207-34D006D545AC}"/>
              </a:ext>
            </a:extLst>
          </p:cNvPr>
          <p:cNvGrpSpPr/>
          <p:nvPr/>
        </p:nvGrpSpPr>
        <p:grpSpPr>
          <a:xfrm>
            <a:off x="1177490" y="517196"/>
            <a:ext cx="10069863" cy="953973"/>
            <a:chOff x="478805" y="4927421"/>
            <a:chExt cx="10069863" cy="953973"/>
          </a:xfrm>
        </p:grpSpPr>
        <p:sp>
          <p:nvSpPr>
            <p:cNvPr id="7" name="TextBox 6">
              <a:extLst>
                <a:ext uri="{FF2B5EF4-FFF2-40B4-BE49-F238E27FC236}">
                  <a16:creationId xmlns:a16="http://schemas.microsoft.com/office/drawing/2014/main" id="{2149C172-D66D-C9C2-BB1C-A56A110209F0}"/>
                </a:ext>
              </a:extLst>
            </p:cNvPr>
            <p:cNvSpPr txBox="1"/>
            <p:nvPr/>
          </p:nvSpPr>
          <p:spPr>
            <a:xfrm>
              <a:off x="478805" y="5419729"/>
              <a:ext cx="10069863" cy="461665"/>
            </a:xfrm>
            <a:prstGeom prst="rect">
              <a:avLst/>
            </a:prstGeom>
            <a:noFill/>
          </p:spPr>
          <p:txBody>
            <a:bodyPr wrap="square">
              <a:spAutoFit/>
            </a:bodyPr>
            <a:lstStyle/>
            <a:p>
              <a:r>
                <a:rPr lang="en-US" sz="2400" dirty="0">
                  <a:latin typeface="Sagona" panose="020F0502020204030204" pitchFamily="34" charset="0"/>
                </a:rPr>
                <a:t>“Deanna, you can fly. Get far away from here. We’ll distract it!””</a:t>
              </a:r>
              <a:endParaRPr lang="en-US" sz="2400" dirty="0">
                <a:latin typeface="Sagona" panose="02010004040101010103" pitchFamily="2" charset="0"/>
              </a:endParaRPr>
            </a:p>
          </p:txBody>
        </p:sp>
        <p:sp>
          <p:nvSpPr>
            <p:cNvPr id="9" name="TextBox 8">
              <a:extLst>
                <a:ext uri="{FF2B5EF4-FFF2-40B4-BE49-F238E27FC236}">
                  <a16:creationId xmlns:a16="http://schemas.microsoft.com/office/drawing/2014/main" id="{A0C9E194-3E11-AD36-8B03-FF9BFB52CC76}"/>
                </a:ext>
              </a:extLst>
            </p:cNvPr>
            <p:cNvSpPr txBox="1"/>
            <p:nvPr/>
          </p:nvSpPr>
          <p:spPr>
            <a:xfrm>
              <a:off x="498519" y="4927421"/>
              <a:ext cx="1510385" cy="461665"/>
            </a:xfrm>
            <a:prstGeom prst="rect">
              <a:avLst/>
            </a:prstGeom>
            <a:noFill/>
          </p:spPr>
          <p:txBody>
            <a:bodyPr wrap="square">
              <a:spAutoFit/>
            </a:bodyPr>
            <a:lstStyle/>
            <a:p>
              <a:r>
                <a:rPr lang="en-US" sz="2400" dirty="0">
                  <a:solidFill>
                    <a:schemeClr val="accent6"/>
                  </a:solidFill>
                  <a:latin typeface="Sagona" panose="020F0502020204030204" pitchFamily="34" charset="0"/>
                </a:rPr>
                <a:t>Athos</a:t>
              </a:r>
              <a:endParaRPr lang="en-US" sz="2400" dirty="0">
                <a:solidFill>
                  <a:schemeClr val="accent6"/>
                </a:solidFill>
              </a:endParaRPr>
            </a:p>
          </p:txBody>
        </p:sp>
      </p:grpSp>
      <p:grpSp>
        <p:nvGrpSpPr>
          <p:cNvPr id="10" name="Group 9">
            <a:extLst>
              <a:ext uri="{FF2B5EF4-FFF2-40B4-BE49-F238E27FC236}">
                <a16:creationId xmlns:a16="http://schemas.microsoft.com/office/drawing/2014/main" id="{A35CCFA1-7A31-4224-44CA-5276836A8BD1}"/>
              </a:ext>
            </a:extLst>
          </p:cNvPr>
          <p:cNvGrpSpPr/>
          <p:nvPr/>
        </p:nvGrpSpPr>
        <p:grpSpPr>
          <a:xfrm>
            <a:off x="1197204" y="517196"/>
            <a:ext cx="10069863" cy="992865"/>
            <a:chOff x="469659" y="2666967"/>
            <a:chExt cx="10069863" cy="992865"/>
          </a:xfrm>
        </p:grpSpPr>
        <p:sp>
          <p:nvSpPr>
            <p:cNvPr id="11" name="TextBox 10">
              <a:extLst>
                <a:ext uri="{FF2B5EF4-FFF2-40B4-BE49-F238E27FC236}">
                  <a16:creationId xmlns:a16="http://schemas.microsoft.com/office/drawing/2014/main" id="{3043A3C0-4F4A-C48D-EC98-039836BC478E}"/>
                </a:ext>
              </a:extLst>
            </p:cNvPr>
            <p:cNvSpPr txBox="1"/>
            <p:nvPr/>
          </p:nvSpPr>
          <p:spPr>
            <a:xfrm>
              <a:off x="469659" y="3198167"/>
              <a:ext cx="10069863" cy="461665"/>
            </a:xfrm>
            <a:prstGeom prst="rect">
              <a:avLst/>
            </a:prstGeom>
            <a:noFill/>
          </p:spPr>
          <p:txBody>
            <a:bodyPr wrap="square">
              <a:spAutoFit/>
            </a:bodyPr>
            <a:lstStyle/>
            <a:p>
              <a:r>
                <a:rPr lang="en-US" sz="2400" dirty="0">
                  <a:latin typeface="Sagona" panose="020F0502020204030204" pitchFamily="34" charset="0"/>
                </a:rPr>
                <a:t>“What?? I can’t leave you guys!”</a:t>
              </a:r>
              <a:endParaRPr lang="en-US" sz="2400" dirty="0"/>
            </a:p>
          </p:txBody>
        </p:sp>
        <p:sp>
          <p:nvSpPr>
            <p:cNvPr id="12" name="TextBox 11">
              <a:extLst>
                <a:ext uri="{FF2B5EF4-FFF2-40B4-BE49-F238E27FC236}">
                  <a16:creationId xmlns:a16="http://schemas.microsoft.com/office/drawing/2014/main" id="{29363C0E-B9BD-033C-9569-A16FDA731CA1}"/>
                </a:ext>
              </a:extLst>
            </p:cNvPr>
            <p:cNvSpPr txBox="1"/>
            <p:nvPr/>
          </p:nvSpPr>
          <p:spPr>
            <a:xfrm>
              <a:off x="478805" y="2666967"/>
              <a:ext cx="1510385" cy="461665"/>
            </a:xfrm>
            <a:prstGeom prst="rect">
              <a:avLst/>
            </a:prstGeom>
            <a:noFill/>
          </p:spPr>
          <p:txBody>
            <a:bodyPr wrap="square">
              <a:spAutoFit/>
            </a:bodyPr>
            <a:lstStyle/>
            <a:p>
              <a:r>
                <a:rPr lang="en-US" sz="2400" dirty="0">
                  <a:solidFill>
                    <a:srgbClr val="00B0F0"/>
                  </a:solidFill>
                  <a:latin typeface="Sagona" panose="020F0502020204030204" pitchFamily="34" charset="0"/>
                </a:rPr>
                <a:t>Deanna</a:t>
              </a:r>
              <a:endParaRPr lang="en-US" sz="2400" dirty="0">
                <a:solidFill>
                  <a:srgbClr val="00B0F0"/>
                </a:solidFill>
              </a:endParaRPr>
            </a:p>
          </p:txBody>
        </p:sp>
      </p:gr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9</a:t>
            </a:fld>
            <a:endParaRPr lang="en-US" sz="3200" dirty="0">
              <a:solidFill>
                <a:schemeClr val="tx1"/>
              </a:solidFill>
            </a:endParaRPr>
          </a:p>
        </p:txBody>
      </p:sp>
    </p:spTree>
    <p:extLst>
      <p:ext uri="{BB962C8B-B14F-4D97-AF65-F5344CB8AC3E}">
        <p14:creationId xmlns:p14="http://schemas.microsoft.com/office/powerpoint/2010/main" val="6985460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 fill="hold"/>
                                        <p:tgtEl>
                                          <p:spTgt spid="3"/>
                                        </p:tgtEl>
                                        <p:attrNameLst>
                                          <p:attrName>ppt_x</p:attrName>
                                        </p:attrNameLst>
                                      </p:cBhvr>
                                      <p:tavLst>
                                        <p:tav tm="0">
                                          <p:val>
                                            <p:strVal val="1+#ppt_w/2"/>
                                          </p:val>
                                        </p:tav>
                                        <p:tav tm="100000">
                                          <p:val>
                                            <p:strVal val="#ppt_x"/>
                                          </p:val>
                                        </p:tav>
                                      </p:tavLst>
                                    </p:anim>
                                    <p:anim calcmode="lin" valueType="num">
                                      <p:cBhvr additive="base">
                                        <p:cTn id="8" dur="1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8" fill="hold"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 fill="hold"/>
                                        <p:tgtEl>
                                          <p:spTgt spid="6"/>
                                        </p:tgtEl>
                                        <p:attrNameLst>
                                          <p:attrName>ppt_x</p:attrName>
                                        </p:attrNameLst>
                                      </p:cBhvr>
                                      <p:tavLst>
                                        <p:tav tm="0">
                                          <p:val>
                                            <p:strVal val="0-#ppt_w/2"/>
                                          </p:val>
                                        </p:tav>
                                        <p:tav tm="100000">
                                          <p:val>
                                            <p:strVal val="#ppt_x"/>
                                          </p:val>
                                        </p:tav>
                                      </p:tavLst>
                                    </p:anim>
                                    <p:anim calcmode="lin" valueType="num">
                                      <p:cBhvr additive="base">
                                        <p:cTn id="13" dur="1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par>
                          <p:cTn id="46" fill="hold">
                            <p:stCondLst>
                              <p:cond delay="500"/>
                            </p:stCondLst>
                            <p:childTnLst>
                              <p:par>
                                <p:cTn id="47" presetID="10" presetClass="exit" presetSubtype="0" fill="hold" grpId="1" nodeType="after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descr="A black and white image of a bee&#10;&#10;Description automatically generated">
            <a:extLst>
              <a:ext uri="{FF2B5EF4-FFF2-40B4-BE49-F238E27FC236}">
                <a16:creationId xmlns:a16="http://schemas.microsoft.com/office/drawing/2014/main" id="{95CEB4E1-E486-E26C-58B4-0451B52F04E1}"/>
              </a:ext>
            </a:extLst>
          </p:cNvPr>
          <p:cNvPicPr>
            <a:picLocks noChangeAspect="1"/>
          </p:cNvPicPr>
          <p:nvPr/>
        </p:nvPicPr>
        <p:blipFill>
          <a:blip r:embed="rId4"/>
          <a:stretch>
            <a:fillRect/>
          </a:stretch>
        </p:blipFill>
        <p:spPr>
          <a:xfrm>
            <a:off x="1420446" y="2948354"/>
            <a:ext cx="1786262" cy="1739255"/>
          </a:xfrm>
          <a:prstGeom prst="rect">
            <a:avLst/>
          </a:prstGeom>
        </p:spPr>
      </p:pic>
      <p:pic>
        <p:nvPicPr>
          <p:cNvPr id="3" name="Picture 2" descr="A cartoon of a chicken&#10;&#10;Description automatically generated">
            <a:extLst>
              <a:ext uri="{FF2B5EF4-FFF2-40B4-BE49-F238E27FC236}">
                <a16:creationId xmlns:a16="http://schemas.microsoft.com/office/drawing/2014/main" id="{E9B16189-8A28-0E09-5EF0-FB73225A0868}"/>
              </a:ext>
            </a:extLst>
          </p:cNvPr>
          <p:cNvPicPr>
            <a:picLocks noChangeAspect="1"/>
          </p:cNvPicPr>
          <p:nvPr/>
        </p:nvPicPr>
        <p:blipFill>
          <a:blip r:embed="rId5"/>
          <a:stretch>
            <a:fillRect/>
          </a:stretch>
        </p:blipFill>
        <p:spPr>
          <a:xfrm>
            <a:off x="4384878" y="3112933"/>
            <a:ext cx="5022894" cy="3273347"/>
          </a:xfrm>
          <a:prstGeom prst="rect">
            <a:avLst/>
          </a:prstGeom>
        </p:spPr>
      </p:pic>
      <p:pic>
        <p:nvPicPr>
          <p:cNvPr id="12" name="Picture 11" descr="Cartoon of a person&#10;&#10;Description automatically generated with medium confidence">
            <a:extLst>
              <a:ext uri="{FF2B5EF4-FFF2-40B4-BE49-F238E27FC236}">
                <a16:creationId xmlns:a16="http://schemas.microsoft.com/office/drawing/2014/main" id="{CAF8C0F8-C439-A749-FBF4-2CEE0E5FA471}"/>
              </a:ext>
            </a:extLst>
          </p:cNvPr>
          <p:cNvPicPr>
            <a:picLocks noChangeAspect="1"/>
          </p:cNvPicPr>
          <p:nvPr/>
        </p:nvPicPr>
        <p:blipFill>
          <a:blip r:embed="rId6"/>
          <a:stretch>
            <a:fillRect/>
          </a:stretch>
        </p:blipFill>
        <p:spPr>
          <a:xfrm>
            <a:off x="7432430" y="3303778"/>
            <a:ext cx="4765431" cy="3549424"/>
          </a:xfrm>
          <a:prstGeom prst="rect">
            <a:avLst/>
          </a:prstGeom>
        </p:spPr>
      </p:pic>
      <p:sp>
        <p:nvSpPr>
          <p:cNvPr id="11" name="Rounded Rectangle 10">
            <a:extLst>
              <a:ext uri="{FF2B5EF4-FFF2-40B4-BE49-F238E27FC236}">
                <a16:creationId xmlns:a16="http://schemas.microsoft.com/office/drawing/2014/main" id="{96AC0BEE-973A-EB93-2A5D-F48912B3CF39}"/>
              </a:ext>
            </a:extLst>
          </p:cNvPr>
          <p:cNvSpPr/>
          <p:nvPr/>
        </p:nvSpPr>
        <p:spPr>
          <a:xfrm>
            <a:off x="0" y="13652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F623F67-598A-888B-8B34-5226682D2A1D}"/>
              </a:ext>
            </a:extLst>
          </p:cNvPr>
          <p:cNvSpPr txBox="1"/>
          <p:nvPr/>
        </p:nvSpPr>
        <p:spPr>
          <a:xfrm>
            <a:off x="649356" y="605614"/>
            <a:ext cx="10893287" cy="1200329"/>
          </a:xfrm>
          <a:prstGeom prst="rect">
            <a:avLst/>
          </a:prstGeom>
          <a:noFill/>
        </p:spPr>
        <p:txBody>
          <a:bodyPr wrap="square" rtlCol="0">
            <a:spAutoFit/>
          </a:bodyPr>
          <a:lstStyle/>
          <a:p>
            <a:r>
              <a:rPr lang="en-US" sz="2400" dirty="0">
                <a:latin typeface="Sagona" panose="020F0502020204030204" pitchFamily="34" charset="0"/>
              </a:rPr>
              <a:t>But there was no time for debate. Athos threw Deanna clear over the chasm against her will. The gravity twisted around her, confusing her briefly before she managed to buzz her wings and take flight.</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10</a:t>
            </a:fld>
            <a:endParaRPr lang="en-US" sz="3200" dirty="0">
              <a:solidFill>
                <a:schemeClr val="tx1"/>
              </a:solidFill>
            </a:endParaRPr>
          </a:p>
        </p:txBody>
      </p:sp>
    </p:spTree>
    <p:extLst>
      <p:ext uri="{BB962C8B-B14F-4D97-AF65-F5344CB8AC3E}">
        <p14:creationId xmlns:p14="http://schemas.microsoft.com/office/powerpoint/2010/main" val="22394648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par>
                          <p:cTn id="23" fill="hold">
                            <p:stCondLst>
                              <p:cond delay="500"/>
                            </p:stCondLst>
                            <p:childTnLst>
                              <p:par>
                                <p:cTn id="24" presetID="10" presetClass="exit" presetSubtype="0" fill="hold" grpId="1" nodeType="after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F3618BD-4FDF-21F4-0A6E-7B321E3F3DEF}"/>
              </a:ext>
            </a:extLst>
          </p:cNvPr>
          <p:cNvSpPr/>
          <p:nvPr/>
        </p:nvSpPr>
        <p:spPr>
          <a:xfrm>
            <a:off x="0" y="13652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E7CD132-6E53-87E1-0214-FFBD0A26A270}"/>
              </a:ext>
            </a:extLst>
          </p:cNvPr>
          <p:cNvSpPr txBox="1"/>
          <p:nvPr/>
        </p:nvSpPr>
        <p:spPr>
          <a:xfrm>
            <a:off x="618775" y="605614"/>
            <a:ext cx="10893287" cy="1200329"/>
          </a:xfrm>
          <a:prstGeom prst="rect">
            <a:avLst/>
          </a:prstGeom>
          <a:noFill/>
        </p:spPr>
        <p:txBody>
          <a:bodyPr wrap="square" rtlCol="0">
            <a:spAutoFit/>
          </a:bodyPr>
          <a:lstStyle/>
          <a:p>
            <a:r>
              <a:rPr lang="en-US" sz="2400" dirty="0">
                <a:latin typeface="Sagona" panose="020F0502020204030204" pitchFamily="34" charset="0"/>
              </a:rPr>
              <a:t>Athos was right. Deanna managed to fly through the warped gap safely. Yet, as she looked back, her stomach twisted up. Athos and Lethabo bravely stood their ground as the Smeared towered over them!</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11</a:t>
            </a:fld>
            <a:endParaRPr lang="en-US" sz="3200" dirty="0">
              <a:solidFill>
                <a:schemeClr val="tx1"/>
              </a:solidFill>
            </a:endParaRPr>
          </a:p>
        </p:txBody>
      </p:sp>
    </p:spTree>
    <p:extLst>
      <p:ext uri="{BB962C8B-B14F-4D97-AF65-F5344CB8AC3E}">
        <p14:creationId xmlns:p14="http://schemas.microsoft.com/office/powerpoint/2010/main" val="233215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DD9BD93-9FB3-9D99-3C88-C9FF9CAF3815}"/>
              </a:ext>
            </a:extLst>
          </p:cNvPr>
          <p:cNvSpPr/>
          <p:nvPr/>
        </p:nvSpPr>
        <p:spPr>
          <a:xfrm>
            <a:off x="0" y="13652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88123AE-6820-43C2-E9DE-CB8D023D4DE1}"/>
              </a:ext>
            </a:extLst>
          </p:cNvPr>
          <p:cNvSpPr txBox="1"/>
          <p:nvPr/>
        </p:nvSpPr>
        <p:spPr>
          <a:xfrm>
            <a:off x="649356" y="605614"/>
            <a:ext cx="10893287" cy="1200329"/>
          </a:xfrm>
          <a:prstGeom prst="rect">
            <a:avLst/>
          </a:prstGeom>
          <a:noFill/>
        </p:spPr>
        <p:txBody>
          <a:bodyPr wrap="square" rtlCol="0">
            <a:spAutoFit/>
          </a:bodyPr>
          <a:lstStyle/>
          <a:p>
            <a:r>
              <a:rPr lang="en-US" sz="2400" dirty="0">
                <a:latin typeface="Sagona" panose="020F0502020204030204" pitchFamily="34" charset="0"/>
              </a:rPr>
              <a:t>Brave as they were, they were still no match for the eldritch Smeared. With one swipe of its tendril, the Smeared pushed Lethabo off his feet, destroying his shield in the process!</a:t>
            </a:r>
          </a:p>
        </p:txBody>
      </p:sp>
      <p:sp>
        <p:nvSpPr>
          <p:cNvPr id="5" name="TextBox 4">
            <a:extLst>
              <a:ext uri="{FF2B5EF4-FFF2-40B4-BE49-F238E27FC236}">
                <a16:creationId xmlns:a16="http://schemas.microsoft.com/office/drawing/2014/main" id="{CF64BA28-5886-120C-92AC-EF4B41A0CCC1}"/>
              </a:ext>
            </a:extLst>
          </p:cNvPr>
          <p:cNvSpPr txBox="1"/>
          <p:nvPr/>
        </p:nvSpPr>
        <p:spPr>
          <a:xfrm>
            <a:off x="649355" y="974945"/>
            <a:ext cx="10893287" cy="461665"/>
          </a:xfrm>
          <a:prstGeom prst="rect">
            <a:avLst/>
          </a:prstGeom>
          <a:noFill/>
        </p:spPr>
        <p:txBody>
          <a:bodyPr wrap="square" rtlCol="0">
            <a:spAutoFit/>
          </a:bodyPr>
          <a:lstStyle/>
          <a:p>
            <a:r>
              <a:rPr lang="en-US" sz="2400" dirty="0">
                <a:latin typeface="Sagona" panose="020F0502020204030204" pitchFamily="34" charset="0"/>
              </a:rPr>
              <a:t>They were about to get smushed like bugs!</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12</a:t>
            </a:fld>
            <a:endParaRPr lang="en-US" sz="3200" dirty="0">
              <a:solidFill>
                <a:schemeClr val="tx1"/>
              </a:solidFill>
            </a:endParaRPr>
          </a:p>
        </p:txBody>
      </p:sp>
    </p:spTree>
    <p:extLst>
      <p:ext uri="{BB962C8B-B14F-4D97-AF65-F5344CB8AC3E}">
        <p14:creationId xmlns:p14="http://schemas.microsoft.com/office/powerpoint/2010/main" val="30763346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par>
                          <p:cTn id="26" fill="hold">
                            <p:stCondLst>
                              <p:cond delay="500"/>
                            </p:stCondLst>
                            <p:childTnLst>
                              <p:par>
                                <p:cTn id="27" presetID="10" presetClass="exit" presetSubtype="0" fill="hold" grpId="1" nodeType="after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cartoon of a bug&#10;&#10;Description automatically generated">
            <a:extLst>
              <a:ext uri="{FF2B5EF4-FFF2-40B4-BE49-F238E27FC236}">
                <a16:creationId xmlns:a16="http://schemas.microsoft.com/office/drawing/2014/main" id="{8C502E95-A02C-FC21-BEED-42595B30FFB9}"/>
              </a:ext>
            </a:extLst>
          </p:cNvPr>
          <p:cNvPicPr>
            <a:picLocks noChangeAspect="1"/>
          </p:cNvPicPr>
          <p:nvPr/>
        </p:nvPicPr>
        <p:blipFill>
          <a:blip r:embed="rId4"/>
          <a:stretch>
            <a:fillRect/>
          </a:stretch>
        </p:blipFill>
        <p:spPr>
          <a:xfrm>
            <a:off x="3534689" y="2365254"/>
            <a:ext cx="4544600" cy="3640202"/>
          </a:xfrm>
          <a:prstGeom prst="rect">
            <a:avLst/>
          </a:prstGeom>
        </p:spPr>
      </p:pic>
      <p:sp>
        <p:nvSpPr>
          <p:cNvPr id="5" name="Rounded Rectangle 4">
            <a:extLst>
              <a:ext uri="{FF2B5EF4-FFF2-40B4-BE49-F238E27FC236}">
                <a16:creationId xmlns:a16="http://schemas.microsoft.com/office/drawing/2014/main" id="{10C956C7-A643-6DFC-D8E9-3A8EDE721001}"/>
              </a:ext>
            </a:extLst>
          </p:cNvPr>
          <p:cNvSpPr/>
          <p:nvPr/>
        </p:nvSpPr>
        <p:spPr>
          <a:xfrm>
            <a:off x="0" y="13652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E3F44B0-A7ED-3361-2EE1-BB9AA46EAD68}"/>
              </a:ext>
            </a:extLst>
          </p:cNvPr>
          <p:cNvSpPr txBox="1"/>
          <p:nvPr/>
        </p:nvSpPr>
        <p:spPr>
          <a:xfrm>
            <a:off x="575646" y="605614"/>
            <a:ext cx="10893287" cy="1200329"/>
          </a:xfrm>
          <a:prstGeom prst="rect">
            <a:avLst/>
          </a:prstGeom>
          <a:noFill/>
        </p:spPr>
        <p:txBody>
          <a:bodyPr wrap="square" rtlCol="0">
            <a:spAutoFit/>
          </a:bodyPr>
          <a:lstStyle/>
          <a:p>
            <a:r>
              <a:rPr lang="en-US" sz="2400" dirty="0">
                <a:latin typeface="Sagona" panose="020F0502020204030204" pitchFamily="34" charset="0"/>
              </a:rPr>
              <a:t>Deanna hovered, hesitant. Yes, she had a duty as a bard to usher in world peace with the hero’s story, but could she really leave behind her friends? The only two animals in the world who accepted her as she was?</a:t>
            </a:r>
          </a:p>
        </p:txBody>
      </p:sp>
      <p:pic>
        <p:nvPicPr>
          <p:cNvPr id="7" name="Picture 6" descr="A grey background with black lines&#10;&#10;Description automatically generated">
            <a:extLst>
              <a:ext uri="{FF2B5EF4-FFF2-40B4-BE49-F238E27FC236}">
                <a16:creationId xmlns:a16="http://schemas.microsoft.com/office/drawing/2014/main" id="{F680190E-C9CE-F3F2-0563-CA546AB8C41E}"/>
              </a:ext>
            </a:extLst>
          </p:cNvPr>
          <p:cNvPicPr>
            <a:picLocks noChangeAspect="1"/>
          </p:cNvPicPr>
          <p:nvPr/>
        </p:nvPicPr>
        <p:blipFill>
          <a:blip r:embed="rId5"/>
          <a:stretch>
            <a:fillRect/>
          </a:stretch>
        </p:blipFill>
        <p:spPr>
          <a:xfrm>
            <a:off x="-1" y="0"/>
            <a:ext cx="12171405" cy="6858000"/>
          </a:xfrm>
          <a:prstGeom prst="rect">
            <a:avLst/>
          </a:prstGeom>
        </p:spPr>
      </p:pic>
      <p:pic>
        <p:nvPicPr>
          <p:cNvPr id="9" name="Picture 8" descr="A cartoon of a bug&#10;&#10;Description automatically generated">
            <a:extLst>
              <a:ext uri="{FF2B5EF4-FFF2-40B4-BE49-F238E27FC236}">
                <a16:creationId xmlns:a16="http://schemas.microsoft.com/office/drawing/2014/main" id="{F098E118-3435-6F41-4C6F-919A310B4E34}"/>
              </a:ext>
            </a:extLst>
          </p:cNvPr>
          <p:cNvPicPr>
            <a:picLocks noChangeAspect="1"/>
          </p:cNvPicPr>
          <p:nvPr/>
        </p:nvPicPr>
        <p:blipFill>
          <a:blip r:embed="rId6"/>
          <a:stretch>
            <a:fillRect/>
          </a:stretch>
        </p:blipFill>
        <p:spPr>
          <a:xfrm>
            <a:off x="2367429" y="377156"/>
            <a:ext cx="7436544" cy="6480844"/>
          </a:xfrm>
          <a:prstGeom prst="rect">
            <a:avLst/>
          </a:prstGeom>
        </p:spPr>
      </p:pic>
      <p:sp>
        <p:nvSpPr>
          <p:cNvPr id="12" name="Rounded Rectangle 11">
            <a:extLst>
              <a:ext uri="{FF2B5EF4-FFF2-40B4-BE49-F238E27FC236}">
                <a16:creationId xmlns:a16="http://schemas.microsoft.com/office/drawing/2014/main" id="{8B80AF76-2FB5-7F89-D206-B40B60C38CA2}"/>
              </a:ext>
            </a:extLst>
          </p:cNvPr>
          <p:cNvSpPr/>
          <p:nvPr/>
        </p:nvSpPr>
        <p:spPr>
          <a:xfrm>
            <a:off x="20596" y="136525"/>
            <a:ext cx="12150808"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0907421-778E-2022-E28D-FAC26E596790}"/>
              </a:ext>
            </a:extLst>
          </p:cNvPr>
          <p:cNvSpPr txBox="1"/>
          <p:nvPr/>
        </p:nvSpPr>
        <p:spPr>
          <a:xfrm>
            <a:off x="555051" y="827394"/>
            <a:ext cx="10893287" cy="830997"/>
          </a:xfrm>
          <a:prstGeom prst="rect">
            <a:avLst/>
          </a:prstGeom>
          <a:noFill/>
        </p:spPr>
        <p:txBody>
          <a:bodyPr wrap="square" rtlCol="0">
            <a:spAutoFit/>
          </a:bodyPr>
          <a:lstStyle/>
          <a:p>
            <a:r>
              <a:rPr lang="en-US" sz="2400" dirty="0">
                <a:latin typeface="Sagona" panose="020F0502020204030204" pitchFamily="34" charset="0"/>
              </a:rPr>
              <a:t>No. No she would not. She ran away so many times before, but not today! Her friends need help!</a:t>
            </a:r>
          </a:p>
        </p:txBody>
      </p:sp>
      <p:pic>
        <p:nvPicPr>
          <p:cNvPr id="14" name="Picture 13" descr="A cartoon of a bee&#10;&#10;Description automatically generated">
            <a:extLst>
              <a:ext uri="{FF2B5EF4-FFF2-40B4-BE49-F238E27FC236}">
                <a16:creationId xmlns:a16="http://schemas.microsoft.com/office/drawing/2014/main" id="{98B53C5C-4D4D-BFF7-C4E5-44904A398208}"/>
              </a:ext>
            </a:extLst>
          </p:cNvPr>
          <p:cNvPicPr>
            <a:picLocks noChangeAspect="1"/>
          </p:cNvPicPr>
          <p:nvPr/>
        </p:nvPicPr>
        <p:blipFill>
          <a:blip r:embed="rId7"/>
          <a:stretch>
            <a:fillRect/>
          </a:stretch>
        </p:blipFill>
        <p:spPr>
          <a:xfrm>
            <a:off x="784691" y="699961"/>
            <a:ext cx="10622617" cy="6158039"/>
          </a:xfrm>
          <a:prstGeom prst="rect">
            <a:avLst/>
          </a:prstGeom>
        </p:spPr>
      </p:pic>
      <p:sp>
        <p:nvSpPr>
          <p:cNvPr id="17" name="Rounded Rectangle 16">
            <a:extLst>
              <a:ext uri="{FF2B5EF4-FFF2-40B4-BE49-F238E27FC236}">
                <a16:creationId xmlns:a16="http://schemas.microsoft.com/office/drawing/2014/main" id="{D6C34FBC-21C4-C854-E284-08C90A9ADFEA}"/>
              </a:ext>
            </a:extLst>
          </p:cNvPr>
          <p:cNvSpPr/>
          <p:nvPr/>
        </p:nvSpPr>
        <p:spPr>
          <a:xfrm>
            <a:off x="10297" y="140192"/>
            <a:ext cx="12150808"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3E990A6-4175-E8FA-D916-9B2AC4B6B5C1}"/>
              </a:ext>
            </a:extLst>
          </p:cNvPr>
          <p:cNvSpPr txBox="1"/>
          <p:nvPr/>
        </p:nvSpPr>
        <p:spPr>
          <a:xfrm>
            <a:off x="565348" y="642727"/>
            <a:ext cx="10893287" cy="1200329"/>
          </a:xfrm>
          <a:prstGeom prst="rect">
            <a:avLst/>
          </a:prstGeom>
          <a:noFill/>
        </p:spPr>
        <p:txBody>
          <a:bodyPr wrap="square" rtlCol="0">
            <a:spAutoFit/>
          </a:bodyPr>
          <a:lstStyle/>
          <a:p>
            <a:r>
              <a:rPr lang="en-US" sz="2400" dirty="0">
                <a:latin typeface="Sagona" panose="020F0502020204030204" pitchFamily="34" charset="0"/>
              </a:rPr>
              <a:t>Aesop magic pulsed inside Deanna like a beating heart. Her eyes glowed teal as she sung a poem. One of the tokens of her necklace began to radiate, when finally, she summons forth….</a:t>
            </a:r>
          </a:p>
        </p:txBody>
      </p:sp>
      <p:pic>
        <p:nvPicPr>
          <p:cNvPr id="16" name="Picture 15" descr="A yellow harp with blue lines&#10;&#10;Description automatically generated">
            <a:extLst>
              <a:ext uri="{FF2B5EF4-FFF2-40B4-BE49-F238E27FC236}">
                <a16:creationId xmlns:a16="http://schemas.microsoft.com/office/drawing/2014/main" id="{3B301E35-6456-2267-580D-CCF38B384845}"/>
              </a:ext>
            </a:extLst>
          </p:cNvPr>
          <p:cNvPicPr>
            <a:picLocks noChangeAspect="1"/>
          </p:cNvPicPr>
          <p:nvPr/>
        </p:nvPicPr>
        <p:blipFill>
          <a:blip r:embed="rId8"/>
          <a:stretch>
            <a:fillRect/>
          </a:stretch>
        </p:blipFill>
        <p:spPr>
          <a:xfrm>
            <a:off x="3558190" y="3778980"/>
            <a:ext cx="2248799" cy="2183616"/>
          </a:xfrm>
          <a:prstGeom prst="rect">
            <a:avLst/>
          </a:prstGeom>
        </p:spPr>
      </p:pic>
      <p:sp>
        <p:nvSpPr>
          <p:cNvPr id="10" name="Rounded Rectangle 9">
            <a:extLst>
              <a:ext uri="{FF2B5EF4-FFF2-40B4-BE49-F238E27FC236}">
                <a16:creationId xmlns:a16="http://schemas.microsoft.com/office/drawing/2014/main" id="{6B33E60E-4FF5-6A59-A062-286747D7D737}"/>
              </a:ext>
            </a:extLst>
          </p:cNvPr>
          <p:cNvSpPr/>
          <p:nvPr/>
        </p:nvSpPr>
        <p:spPr>
          <a:xfrm>
            <a:off x="-2" y="150132"/>
            <a:ext cx="12150808"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67FA8F8-A598-7702-1B82-4D1E4E4623C0}"/>
              </a:ext>
            </a:extLst>
          </p:cNvPr>
          <p:cNvSpPr txBox="1"/>
          <p:nvPr/>
        </p:nvSpPr>
        <p:spPr>
          <a:xfrm>
            <a:off x="733365" y="1004201"/>
            <a:ext cx="10893287" cy="461665"/>
          </a:xfrm>
          <a:prstGeom prst="rect">
            <a:avLst/>
          </a:prstGeom>
          <a:noFill/>
        </p:spPr>
        <p:txBody>
          <a:bodyPr wrap="square" rtlCol="0">
            <a:spAutoFit/>
          </a:bodyPr>
          <a:lstStyle/>
          <a:p>
            <a:r>
              <a:rPr lang="en-US" sz="2400" dirty="0">
                <a:latin typeface="Sagona" panose="020F0502020204030204" pitchFamily="34" charset="0"/>
              </a:rPr>
              <a:t>…a golden lyre!</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13</a:t>
            </a:fld>
            <a:endParaRPr lang="en-US" sz="3200" dirty="0">
              <a:solidFill>
                <a:schemeClr val="tx1"/>
              </a:solidFill>
            </a:endParaRPr>
          </a:p>
        </p:txBody>
      </p:sp>
    </p:spTree>
    <p:extLst>
      <p:ext uri="{BB962C8B-B14F-4D97-AF65-F5344CB8AC3E}">
        <p14:creationId xmlns:p14="http://schemas.microsoft.com/office/powerpoint/2010/main" val="2058800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grpId="1" nodeType="after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par>
                          <p:cTn id="46" fill="hold">
                            <p:stCondLst>
                              <p:cond delay="1000"/>
                            </p:stCondLst>
                            <p:childTnLst>
                              <p:par>
                                <p:cTn id="47" presetID="10" presetClass="exit" presetSubtype="0" fill="hold" nodeType="after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childTnLst>
                          </p:cTn>
                        </p:par>
                        <p:par>
                          <p:cTn id="67" fill="hold">
                            <p:stCondLst>
                              <p:cond delay="500"/>
                            </p:stCondLst>
                            <p:childTnLst>
                              <p:par>
                                <p:cTn id="68" presetID="10" presetClass="exit" presetSubtype="0" fill="hold" grpId="1" nodeType="afterEffect">
                                  <p:stCondLst>
                                    <p:cond delay="0"/>
                                  </p:stCondLst>
                                  <p:childTnLst>
                                    <p:animEffect transition="out" filter="fad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childTnLst>
                          </p:cTn>
                        </p:par>
                        <p:par>
                          <p:cTn id="71" fill="hold">
                            <p:stCondLst>
                              <p:cond delay="1000"/>
                            </p:stCondLst>
                            <p:childTnLst>
                              <p:par>
                                <p:cTn id="72" presetID="21" presetClass="entr" presetSubtype="1" fill="hold" nodeType="afterEffect">
                                  <p:stCondLst>
                                    <p:cond delay="1000"/>
                                  </p:stCondLst>
                                  <p:childTnLst>
                                    <p:set>
                                      <p:cBhvr>
                                        <p:cTn id="73" dur="1" fill="hold">
                                          <p:stCondLst>
                                            <p:cond delay="0"/>
                                          </p:stCondLst>
                                        </p:cTn>
                                        <p:tgtEl>
                                          <p:spTgt spid="16"/>
                                        </p:tgtEl>
                                        <p:attrNameLst>
                                          <p:attrName>style.visibility</p:attrName>
                                        </p:attrNameLst>
                                      </p:cBhvr>
                                      <p:to>
                                        <p:strVal val="visible"/>
                                      </p:to>
                                    </p:set>
                                    <p:animEffect transition="in" filter="wheel(1)">
                                      <p:cBhvr>
                                        <p:cTn id="74" dur="500"/>
                                        <p:tgtEl>
                                          <p:spTgt spid="16"/>
                                        </p:tgtEl>
                                      </p:cBhvr>
                                    </p:animEffect>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11"/>
                                        </p:tgtEl>
                                      </p:cBhvr>
                                    </p:animEffect>
                                    <p:set>
                                      <p:cBhvr>
                                        <p:cTn id="87" dur="1" fill="hold">
                                          <p:stCondLst>
                                            <p:cond delay="499"/>
                                          </p:stCondLst>
                                        </p:cTn>
                                        <p:tgtEl>
                                          <p:spTgt spid="11"/>
                                        </p:tgtEl>
                                        <p:attrNameLst>
                                          <p:attrName>style.visibility</p:attrName>
                                        </p:attrNameLst>
                                      </p:cBhvr>
                                      <p:to>
                                        <p:strVal val="hidden"/>
                                      </p:to>
                                    </p:set>
                                  </p:childTnLst>
                                </p:cTn>
                              </p:par>
                            </p:childTnLst>
                          </p:cTn>
                        </p:par>
                        <p:par>
                          <p:cTn id="88" fill="hold">
                            <p:stCondLst>
                              <p:cond delay="500"/>
                            </p:stCondLst>
                            <p:childTnLst>
                              <p:par>
                                <p:cTn id="89" presetID="10" presetClass="exit" presetSubtype="0" fill="hold" grpId="1" nodeType="afterEffect">
                                  <p:stCondLst>
                                    <p:cond delay="0"/>
                                  </p:stCondLst>
                                  <p:childTnLst>
                                    <p:animEffect transition="out" filter="fade">
                                      <p:cBhvr>
                                        <p:cTn id="90" dur="500"/>
                                        <p:tgtEl>
                                          <p:spTgt spid="10"/>
                                        </p:tgtEl>
                                      </p:cBhvr>
                                    </p:animEffect>
                                    <p:set>
                                      <p:cBhvr>
                                        <p:cTn id="9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 grpId="0"/>
      <p:bldP spid="2" grpId="1"/>
      <p:bldP spid="12" grpId="0" animBg="1"/>
      <p:bldP spid="12" grpId="1" animBg="1"/>
      <p:bldP spid="6" grpId="0"/>
      <p:bldP spid="6" grpId="1"/>
      <p:bldP spid="17" grpId="0" animBg="1"/>
      <p:bldP spid="17" grpId="1" animBg="1"/>
      <p:bldP spid="8" grpId="0"/>
      <p:bldP spid="8" grpId="1"/>
      <p:bldP spid="10" grpId="0" animBg="1"/>
      <p:bldP spid="10" grpId="1" animBg="1"/>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9" name="Picture 8" descr="A cartoon of a dragonfly&#10;&#10;Description automatically generated">
            <a:extLst>
              <a:ext uri="{FF2B5EF4-FFF2-40B4-BE49-F238E27FC236}">
                <a16:creationId xmlns:a16="http://schemas.microsoft.com/office/drawing/2014/main" id="{40110E90-D43B-F7FD-1DDE-177D830A3293}"/>
              </a:ext>
            </a:extLst>
          </p:cNvPr>
          <p:cNvPicPr>
            <a:picLocks noChangeAspect="1"/>
          </p:cNvPicPr>
          <p:nvPr/>
        </p:nvPicPr>
        <p:blipFill>
          <a:blip r:embed="rId5"/>
          <a:stretch>
            <a:fillRect/>
          </a:stretch>
        </p:blipFill>
        <p:spPr>
          <a:xfrm>
            <a:off x="1143002" y="0"/>
            <a:ext cx="10578532" cy="5956240"/>
          </a:xfrm>
          <a:prstGeom prst="rect">
            <a:avLst/>
          </a:prstGeom>
        </p:spPr>
      </p:pic>
      <p:sp>
        <p:nvSpPr>
          <p:cNvPr id="7" name="Rounded Rectangle 6">
            <a:extLst>
              <a:ext uri="{FF2B5EF4-FFF2-40B4-BE49-F238E27FC236}">
                <a16:creationId xmlns:a16="http://schemas.microsoft.com/office/drawing/2014/main" id="{0CC158F2-59EF-C2C2-BCC7-31AE57E8453B}"/>
              </a:ext>
            </a:extLst>
          </p:cNvPr>
          <p:cNvSpPr/>
          <p:nvPr/>
        </p:nvSpPr>
        <p:spPr>
          <a:xfrm>
            <a:off x="20596" y="136525"/>
            <a:ext cx="12150808"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drawing of a bug&#10;&#10;Description automatically generated">
            <a:extLst>
              <a:ext uri="{FF2B5EF4-FFF2-40B4-BE49-F238E27FC236}">
                <a16:creationId xmlns:a16="http://schemas.microsoft.com/office/drawing/2014/main" id="{9C1ABAC2-AC1E-CEC1-C702-76ABB2A22BD0}"/>
              </a:ext>
            </a:extLst>
          </p:cNvPr>
          <p:cNvPicPr>
            <a:picLocks noChangeAspect="1"/>
          </p:cNvPicPr>
          <p:nvPr/>
        </p:nvPicPr>
        <p:blipFill>
          <a:blip r:embed="rId6"/>
          <a:stretch>
            <a:fillRect/>
          </a:stretch>
        </p:blipFill>
        <p:spPr>
          <a:xfrm>
            <a:off x="2790580" y="3429000"/>
            <a:ext cx="890466" cy="845188"/>
          </a:xfrm>
          <a:prstGeom prst="rect">
            <a:avLst/>
          </a:prstGeom>
        </p:spPr>
      </p:pic>
      <p:sp>
        <p:nvSpPr>
          <p:cNvPr id="10" name="TextBox 9">
            <a:extLst>
              <a:ext uri="{FF2B5EF4-FFF2-40B4-BE49-F238E27FC236}">
                <a16:creationId xmlns:a16="http://schemas.microsoft.com/office/drawing/2014/main" id="{300BD4CB-3288-D7E8-48B2-99ECBDC55B80}"/>
              </a:ext>
            </a:extLst>
          </p:cNvPr>
          <p:cNvSpPr txBox="1"/>
          <p:nvPr/>
        </p:nvSpPr>
        <p:spPr>
          <a:xfrm>
            <a:off x="693132" y="605614"/>
            <a:ext cx="10893287" cy="1200329"/>
          </a:xfrm>
          <a:prstGeom prst="rect">
            <a:avLst/>
          </a:prstGeom>
          <a:noFill/>
        </p:spPr>
        <p:txBody>
          <a:bodyPr wrap="square" rtlCol="0">
            <a:spAutoFit/>
          </a:bodyPr>
          <a:lstStyle/>
          <a:p>
            <a:r>
              <a:rPr lang="en-US" sz="2400" dirty="0">
                <a:latin typeface="Sagona" panose="020F0502020204030204" pitchFamily="34" charset="0"/>
              </a:rPr>
              <a:t>Deanna powered up her Aesop and spoke another poem in her native tongue. Teal light fluttered around her, her cape whipped about, she held her breath, and—!</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14</a:t>
            </a:fld>
            <a:endParaRPr lang="en-US" sz="3200" dirty="0">
              <a:solidFill>
                <a:schemeClr val="tx1"/>
              </a:solidFill>
            </a:endParaRPr>
          </a:p>
        </p:txBody>
      </p:sp>
    </p:spTree>
    <p:extLst>
      <p:ext uri="{BB962C8B-B14F-4D97-AF65-F5344CB8AC3E}">
        <p14:creationId xmlns:p14="http://schemas.microsoft.com/office/powerpoint/2010/main" val="8696154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par>
                          <p:cTn id="21" fill="hold">
                            <p:stCondLst>
                              <p:cond delay="1000"/>
                            </p:stCondLst>
                            <p:childTnLst>
                              <p:par>
                                <p:cTn id="22" presetID="22" presetClass="exit" presetSubtype="8" fill="hold" nodeType="afterEffect">
                                  <p:stCondLst>
                                    <p:cond delay="0"/>
                                  </p:stCondLst>
                                  <p:childTnLst>
                                    <p:animEffect transition="out" filter="wipe(left)">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subTnLst>
                                    <p:audio>
                                      <p:cMediaNode>
                                        <p:cTn display="0" masterRel="sameClick">
                                          <p:stCondLst>
                                            <p:cond evt="begin" delay="0">
                                              <p:tn val="26"/>
                                            </p:cond>
                                          </p:stCondLst>
                                          <p:endCondLst>
                                            <p:cond evt="onStopAudio" delay="0">
                                              <p:tgtEl>
                                                <p:sldTgt/>
                                              </p:tgtEl>
                                            </p:cond>
                                          </p:endCondLst>
                                        </p:cTn>
                                        <p:tgtEl>
                                          <p:sndTgt r:embed="rId3" name="wi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Picture 2" descr="A white object in the sky&#10;&#10;Description automatically generated">
            <a:extLst>
              <a:ext uri="{FF2B5EF4-FFF2-40B4-BE49-F238E27FC236}">
                <a16:creationId xmlns:a16="http://schemas.microsoft.com/office/drawing/2014/main" id="{442596AA-0CCC-BD66-BD0F-C4C623389CCA}"/>
              </a:ext>
            </a:extLst>
          </p:cNvPr>
          <p:cNvPicPr>
            <a:picLocks noChangeAspect="1"/>
          </p:cNvPicPr>
          <p:nvPr/>
        </p:nvPicPr>
        <p:blipFill>
          <a:blip r:embed="rId5"/>
          <a:stretch>
            <a:fillRect/>
          </a:stretch>
        </p:blipFill>
        <p:spPr>
          <a:xfrm>
            <a:off x="838200" y="749245"/>
            <a:ext cx="11353800" cy="5972230"/>
          </a:xfrm>
          <a:prstGeom prst="rect">
            <a:avLst/>
          </a:prstGeom>
        </p:spPr>
      </p:pic>
      <p:pic>
        <p:nvPicPr>
          <p:cNvPr id="6" name="Picture 5" descr="A cartoon of a person lying on a bed&#10;&#10;Description automatically generated">
            <a:extLst>
              <a:ext uri="{FF2B5EF4-FFF2-40B4-BE49-F238E27FC236}">
                <a16:creationId xmlns:a16="http://schemas.microsoft.com/office/drawing/2014/main" id="{CD52AD14-4E04-9B84-B05A-3C6F6FAE7991}"/>
              </a:ext>
            </a:extLst>
          </p:cNvPr>
          <p:cNvPicPr>
            <a:picLocks noChangeAspect="1"/>
          </p:cNvPicPr>
          <p:nvPr/>
        </p:nvPicPr>
        <p:blipFill>
          <a:blip r:embed="rId6"/>
          <a:stretch>
            <a:fillRect/>
          </a:stretch>
        </p:blipFill>
        <p:spPr>
          <a:xfrm>
            <a:off x="534444" y="4456588"/>
            <a:ext cx="5561556" cy="2264887"/>
          </a:xfrm>
          <a:prstGeom prst="rect">
            <a:avLst/>
          </a:prstGeom>
        </p:spPr>
      </p:pic>
      <p:pic>
        <p:nvPicPr>
          <p:cNvPr id="8" name="Picture 7" descr="A cartoon character with a sword&#10;&#10;Description automatically generated">
            <a:extLst>
              <a:ext uri="{FF2B5EF4-FFF2-40B4-BE49-F238E27FC236}">
                <a16:creationId xmlns:a16="http://schemas.microsoft.com/office/drawing/2014/main" id="{4B06680E-D936-ED1B-D30F-A3FBF27DAB62}"/>
              </a:ext>
            </a:extLst>
          </p:cNvPr>
          <p:cNvPicPr>
            <a:picLocks noChangeAspect="1"/>
          </p:cNvPicPr>
          <p:nvPr/>
        </p:nvPicPr>
        <p:blipFill>
          <a:blip r:embed="rId7"/>
          <a:stretch>
            <a:fillRect/>
          </a:stretch>
        </p:blipFill>
        <p:spPr>
          <a:xfrm>
            <a:off x="3637940" y="2988918"/>
            <a:ext cx="808799" cy="880164"/>
          </a:xfrm>
          <a:prstGeom prst="rect">
            <a:avLst/>
          </a:prstGeom>
        </p:spPr>
      </p:pic>
      <p:pic>
        <p:nvPicPr>
          <p:cNvPr id="12" name="Picture 11" descr="A blue shield with a black background&#10;&#10;Description automatically generated">
            <a:extLst>
              <a:ext uri="{FF2B5EF4-FFF2-40B4-BE49-F238E27FC236}">
                <a16:creationId xmlns:a16="http://schemas.microsoft.com/office/drawing/2014/main" id="{0E402382-C2BF-CF92-B3DD-7B3E385DB998}"/>
              </a:ext>
            </a:extLst>
          </p:cNvPr>
          <p:cNvPicPr>
            <a:picLocks noChangeAspect="1"/>
          </p:cNvPicPr>
          <p:nvPr/>
        </p:nvPicPr>
        <p:blipFill>
          <a:blip r:embed="rId8"/>
          <a:stretch>
            <a:fillRect/>
          </a:stretch>
        </p:blipFill>
        <p:spPr>
          <a:xfrm>
            <a:off x="4446739" y="1104823"/>
            <a:ext cx="3109223" cy="4006731"/>
          </a:xfrm>
          <a:prstGeom prst="rect">
            <a:avLst/>
          </a:prstGeom>
        </p:spPr>
      </p:pic>
      <p:sp>
        <p:nvSpPr>
          <p:cNvPr id="13" name="Rounded Rectangle 12">
            <a:extLst>
              <a:ext uri="{FF2B5EF4-FFF2-40B4-BE49-F238E27FC236}">
                <a16:creationId xmlns:a16="http://schemas.microsoft.com/office/drawing/2014/main" id="{67BE20D6-6997-D315-3B44-C1E851D10CA9}"/>
              </a:ext>
            </a:extLst>
          </p:cNvPr>
          <p:cNvSpPr/>
          <p:nvPr/>
        </p:nvSpPr>
        <p:spPr>
          <a:xfrm>
            <a:off x="-13570"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25DE69E-8159-9E30-CB4F-AFEAA925D5B8}"/>
              </a:ext>
            </a:extLst>
          </p:cNvPr>
          <p:cNvSpPr txBox="1"/>
          <p:nvPr/>
        </p:nvSpPr>
        <p:spPr>
          <a:xfrm>
            <a:off x="838200" y="5421388"/>
            <a:ext cx="10893287" cy="461665"/>
          </a:xfrm>
          <a:prstGeom prst="rect">
            <a:avLst/>
          </a:prstGeom>
          <a:noFill/>
        </p:spPr>
        <p:txBody>
          <a:bodyPr wrap="square" rtlCol="0">
            <a:spAutoFit/>
          </a:bodyPr>
          <a:lstStyle/>
          <a:p>
            <a:r>
              <a:rPr lang="en-US" sz="2400" dirty="0">
                <a:latin typeface="Sagona" panose="020F0502020204030204" pitchFamily="34" charset="0"/>
              </a:rPr>
              <a:t>Deanna pushed the Smeared back with a magical shield of Aesop! </a:t>
            </a:r>
          </a:p>
        </p:txBody>
      </p:sp>
      <p:sp>
        <p:nvSpPr>
          <p:cNvPr id="7" name="TextBox 6">
            <a:extLst>
              <a:ext uri="{FF2B5EF4-FFF2-40B4-BE49-F238E27FC236}">
                <a16:creationId xmlns:a16="http://schemas.microsoft.com/office/drawing/2014/main" id="{9151E9CB-077A-54E9-68EC-A539D1320969}"/>
              </a:ext>
            </a:extLst>
          </p:cNvPr>
          <p:cNvSpPr txBox="1"/>
          <p:nvPr/>
        </p:nvSpPr>
        <p:spPr>
          <a:xfrm>
            <a:off x="838199" y="5231600"/>
            <a:ext cx="10893287" cy="830997"/>
          </a:xfrm>
          <a:prstGeom prst="rect">
            <a:avLst/>
          </a:prstGeom>
          <a:noFill/>
        </p:spPr>
        <p:txBody>
          <a:bodyPr wrap="square" rtlCol="0">
            <a:spAutoFit/>
          </a:bodyPr>
          <a:lstStyle/>
          <a:p>
            <a:r>
              <a:rPr lang="en-US" sz="2400" dirty="0">
                <a:latin typeface="Sagona" panose="020F0502020204030204" pitchFamily="34" charset="0"/>
              </a:rPr>
              <a:t>Lethabo and Athos dropped their jaws at the sight of her hidden might. The Smeared showed a split second of morbid fear!</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15</a:t>
            </a:fld>
            <a:endParaRPr lang="en-US" sz="3200" dirty="0">
              <a:solidFill>
                <a:schemeClr val="tx1"/>
              </a:solidFill>
            </a:endParaRPr>
          </a:p>
        </p:txBody>
      </p:sp>
    </p:spTree>
    <p:extLst>
      <p:ext uri="{BB962C8B-B14F-4D97-AF65-F5344CB8AC3E}">
        <p14:creationId xmlns:p14="http://schemas.microsoft.com/office/powerpoint/2010/main" val="3418845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750"/>
                            </p:stCondLst>
                            <p:childTnLst>
                              <p:par>
                                <p:cTn id="9" presetID="22" presetClass="entr" presetSubtype="2"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250"/>
                                        <p:tgtEl>
                                          <p:spTgt spid="6"/>
                                        </p:tgtEl>
                                      </p:cBhvr>
                                    </p:animEffect>
                                  </p:childTnLst>
                                </p:cTn>
                              </p:par>
                            </p:childTnLst>
                          </p:cTn>
                        </p:par>
                        <p:par>
                          <p:cTn id="12" fill="hold">
                            <p:stCondLst>
                              <p:cond delay="1500"/>
                            </p:stCondLst>
                            <p:childTnLst>
                              <p:par>
                                <p:cTn id="13" presetID="22" presetClass="entr" presetSubtype="8" fill="hold"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250"/>
                                        <p:tgtEl>
                                          <p:spTgt spid="8"/>
                                        </p:tgtEl>
                                      </p:cBhvr>
                                    </p:animEffect>
                                  </p:childTnLst>
                                </p:cTn>
                              </p:par>
                            </p:childTnLst>
                          </p:cTn>
                        </p:par>
                        <p:par>
                          <p:cTn id="16" fill="hold">
                            <p:stCondLst>
                              <p:cond delay="2250"/>
                            </p:stCondLst>
                            <p:childTnLst>
                              <p:par>
                                <p:cTn id="17" presetID="8" presetClass="entr" presetSubtype="32"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diamond(out)">
                                      <p:cBhvr>
                                        <p:cTn id="19" dur="250"/>
                                        <p:tgtEl>
                                          <p:spTgt spid="12"/>
                                        </p:tgtEl>
                                      </p:cBhvr>
                                    </p:animEffect>
                                  </p:childTnLst>
                                  <p:subTnLst>
                                    <p:audio>
                                      <p:cMediaNode>
                                        <p:cTn display="0" masterRel="sameClick">
                                          <p:stCondLst>
                                            <p:cond evt="begin" delay="0">
                                              <p:tn val="17"/>
                                            </p:cond>
                                          </p:stCondLst>
                                          <p:endCondLst>
                                            <p:cond evt="onStopAudio" delay="0">
                                              <p:tgtEl>
                                                <p:sldTgt/>
                                              </p:tgtEl>
                                            </p:cond>
                                          </p:endCondLst>
                                        </p:cTn>
                                        <p:tgtEl>
                                          <p:sndTgt r:embed="rId3" name="push.wav"/>
                                        </p:tgtEl>
                                      </p:cMediaNode>
                                    </p:audio>
                                  </p:subTnLst>
                                </p:cTn>
                              </p:par>
                            </p:childTnLst>
                          </p:cTn>
                        </p:par>
                        <p:par>
                          <p:cTn id="20" fill="hold">
                            <p:stCondLst>
                              <p:cond delay="3000"/>
                            </p:stCondLst>
                            <p:childTnLst>
                              <p:par>
                                <p:cTn id="21" presetID="10" presetClass="entr" presetSubtype="0" fill="hold" grpId="0"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par>
                          <p:cTn id="42" fill="hold">
                            <p:stCondLst>
                              <p:cond delay="500"/>
                            </p:stCondLst>
                            <p:childTnLst>
                              <p:par>
                                <p:cTn id="43" presetID="10" presetClass="exit" presetSubtype="0" fill="hold" grpId="1" nodeType="after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5" grpId="0"/>
      <p:bldP spid="5" grpId="1"/>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descr="A cartoon of a white object with a red spot on it&#10;&#10;Description automatically generated">
            <a:extLst>
              <a:ext uri="{FF2B5EF4-FFF2-40B4-BE49-F238E27FC236}">
                <a16:creationId xmlns:a16="http://schemas.microsoft.com/office/drawing/2014/main" id="{D0211FA8-45EF-E7CE-1EE6-D276E0B6614B}"/>
              </a:ext>
            </a:extLst>
          </p:cNvPr>
          <p:cNvPicPr>
            <a:picLocks noChangeAspect="1"/>
          </p:cNvPicPr>
          <p:nvPr/>
        </p:nvPicPr>
        <p:blipFill>
          <a:blip r:embed="rId4"/>
          <a:stretch>
            <a:fillRect/>
          </a:stretch>
        </p:blipFill>
        <p:spPr>
          <a:xfrm>
            <a:off x="1803747" y="373026"/>
            <a:ext cx="10388253" cy="6484974"/>
          </a:xfrm>
          <a:prstGeom prst="rect">
            <a:avLst/>
          </a:prstGeom>
        </p:spPr>
      </p:pic>
      <p:pic>
        <p:nvPicPr>
          <p:cNvPr id="3" name="Picture 2" descr="A cartoon of a white bug&#10;&#10;Description automatically generated">
            <a:extLst>
              <a:ext uri="{FF2B5EF4-FFF2-40B4-BE49-F238E27FC236}">
                <a16:creationId xmlns:a16="http://schemas.microsoft.com/office/drawing/2014/main" id="{628FC009-7623-3F5E-84A5-D6DD97A25093}"/>
              </a:ext>
            </a:extLst>
          </p:cNvPr>
          <p:cNvPicPr>
            <a:picLocks noChangeAspect="1"/>
          </p:cNvPicPr>
          <p:nvPr/>
        </p:nvPicPr>
        <p:blipFill>
          <a:blip r:embed="rId5"/>
          <a:stretch>
            <a:fillRect/>
          </a:stretch>
        </p:blipFill>
        <p:spPr>
          <a:xfrm>
            <a:off x="0" y="0"/>
            <a:ext cx="9298459" cy="6858000"/>
          </a:xfrm>
          <a:prstGeom prst="rect">
            <a:avLst/>
          </a:prstGeom>
        </p:spPr>
      </p:pic>
      <p:pic>
        <p:nvPicPr>
          <p:cNvPr id="10" name="Picture 9" descr="A cartoon of a person in a white dress&#10;&#10;Description automatically generated">
            <a:extLst>
              <a:ext uri="{FF2B5EF4-FFF2-40B4-BE49-F238E27FC236}">
                <a16:creationId xmlns:a16="http://schemas.microsoft.com/office/drawing/2014/main" id="{574B2730-1E00-7205-1F51-32F81DA2C927}"/>
              </a:ext>
            </a:extLst>
          </p:cNvPr>
          <p:cNvPicPr>
            <a:picLocks noChangeAspect="1"/>
          </p:cNvPicPr>
          <p:nvPr/>
        </p:nvPicPr>
        <p:blipFill>
          <a:blip r:embed="rId6"/>
          <a:stretch>
            <a:fillRect/>
          </a:stretch>
        </p:blipFill>
        <p:spPr>
          <a:xfrm>
            <a:off x="-1" y="0"/>
            <a:ext cx="9298459" cy="6858000"/>
          </a:xfrm>
          <a:prstGeom prst="rect">
            <a:avLst/>
          </a:prstGeom>
        </p:spPr>
      </p:pic>
      <p:sp>
        <p:nvSpPr>
          <p:cNvPr id="11" name="Rounded Rectangle 10">
            <a:extLst>
              <a:ext uri="{FF2B5EF4-FFF2-40B4-BE49-F238E27FC236}">
                <a16:creationId xmlns:a16="http://schemas.microsoft.com/office/drawing/2014/main" id="{60C5F7CB-ACC4-3908-BD76-2BADE9FF73DC}"/>
              </a:ext>
            </a:extLst>
          </p:cNvPr>
          <p:cNvSpPr/>
          <p:nvPr/>
        </p:nvSpPr>
        <p:spPr>
          <a:xfrm>
            <a:off x="-13570"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BD23D98-B5E3-197B-A340-84FCACFB1E9E}"/>
              </a:ext>
            </a:extLst>
          </p:cNvPr>
          <p:cNvSpPr txBox="1"/>
          <p:nvPr/>
        </p:nvSpPr>
        <p:spPr>
          <a:xfrm>
            <a:off x="460513" y="5052056"/>
            <a:ext cx="10893287" cy="1200329"/>
          </a:xfrm>
          <a:prstGeom prst="rect">
            <a:avLst/>
          </a:prstGeom>
          <a:noFill/>
        </p:spPr>
        <p:txBody>
          <a:bodyPr wrap="square" rtlCol="0">
            <a:spAutoFit/>
          </a:bodyPr>
          <a:lstStyle/>
          <a:p>
            <a:r>
              <a:rPr lang="en-US" sz="2400" dirty="0">
                <a:latin typeface="Sagona" panose="020F0502020204030204" pitchFamily="34" charset="0"/>
              </a:rPr>
              <a:t>But the Smeared fought back! Despite Deanna’s magic sizzling its body, the monster  pushed against her shield with yellow magic—making it crack!</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16</a:t>
            </a:fld>
            <a:endParaRPr lang="en-US" sz="3200" dirty="0">
              <a:solidFill>
                <a:schemeClr val="tx1"/>
              </a:solidFill>
            </a:endParaRPr>
          </a:p>
        </p:txBody>
      </p:sp>
    </p:spTree>
    <p:extLst>
      <p:ext uri="{BB962C8B-B14F-4D97-AF65-F5344CB8AC3E}">
        <p14:creationId xmlns:p14="http://schemas.microsoft.com/office/powerpoint/2010/main" val="27819531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par>
                          <p:cTn id="9" fill="hold">
                            <p:stCondLst>
                              <p:cond delay="1500"/>
                            </p:stCondLst>
                            <p:childTnLst>
                              <p:par>
                                <p:cTn id="10" presetID="1" presetClass="entr" presetSubtype="0" fill="hold" nodeType="afterEffect">
                                  <p:stCondLst>
                                    <p:cond delay="100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2500"/>
                            </p:stCondLst>
                            <p:childTnLst>
                              <p:par>
                                <p:cTn id="13" presetID="1" presetClass="exit" presetSubtype="0" fill="hold" nodeType="afterEffect">
                                  <p:stCondLst>
                                    <p:cond delay="50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par>
                          <p:cTn id="29" fill="hold">
                            <p:stCondLst>
                              <p:cond delay="500"/>
                            </p:stCondLst>
                            <p:childTnLst>
                              <p:par>
                                <p:cTn id="30" presetID="10" presetClass="exit" presetSubtype="0" fill="hold" grpId="1" nodeType="after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descr="A cartoon of a spider&#10;&#10;Description automatically generated">
            <a:extLst>
              <a:ext uri="{FF2B5EF4-FFF2-40B4-BE49-F238E27FC236}">
                <a16:creationId xmlns:a16="http://schemas.microsoft.com/office/drawing/2014/main" id="{EFF0E3A6-C43F-3C13-10F9-E99D19BE47AA}"/>
              </a:ext>
            </a:extLst>
          </p:cNvPr>
          <p:cNvPicPr>
            <a:picLocks noChangeAspect="1"/>
          </p:cNvPicPr>
          <p:nvPr/>
        </p:nvPicPr>
        <p:blipFill>
          <a:blip r:embed="rId4"/>
          <a:stretch>
            <a:fillRect/>
          </a:stretch>
        </p:blipFill>
        <p:spPr>
          <a:xfrm>
            <a:off x="1976763" y="2354893"/>
            <a:ext cx="8387655" cy="4503107"/>
          </a:xfrm>
          <a:prstGeom prst="rect">
            <a:avLst/>
          </a:prstGeom>
        </p:spPr>
      </p:pic>
      <p:sp>
        <p:nvSpPr>
          <p:cNvPr id="7" name="Rounded Rectangle 6">
            <a:extLst>
              <a:ext uri="{FF2B5EF4-FFF2-40B4-BE49-F238E27FC236}">
                <a16:creationId xmlns:a16="http://schemas.microsoft.com/office/drawing/2014/main" id="{637653BE-5C33-CE55-0013-9BC02B6E308D}"/>
              </a:ext>
            </a:extLst>
          </p:cNvPr>
          <p:cNvSpPr/>
          <p:nvPr/>
        </p:nvSpPr>
        <p:spPr>
          <a:xfrm>
            <a:off x="20596" y="136525"/>
            <a:ext cx="12150808"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FFC42AA-20C0-F49B-BEF2-38E64E5E89AB}"/>
              </a:ext>
            </a:extLst>
          </p:cNvPr>
          <p:cNvSpPr txBox="1"/>
          <p:nvPr/>
        </p:nvSpPr>
        <p:spPr>
          <a:xfrm>
            <a:off x="994024" y="825358"/>
            <a:ext cx="10893287" cy="830997"/>
          </a:xfrm>
          <a:prstGeom prst="rect">
            <a:avLst/>
          </a:prstGeom>
          <a:noFill/>
        </p:spPr>
        <p:txBody>
          <a:bodyPr wrap="square" rtlCol="0">
            <a:spAutoFit/>
          </a:bodyPr>
          <a:lstStyle/>
          <a:p>
            <a:r>
              <a:rPr lang="en-US" sz="2400" dirty="0">
                <a:latin typeface="Sagona" panose="020F0502020204030204" pitchFamily="34" charset="0"/>
              </a:rPr>
              <a:t>Deanna tried with all her might to push back, buzzing her wings like mad, but the Smeared was so strong!</a:t>
            </a:r>
          </a:p>
        </p:txBody>
      </p:sp>
      <p:sp>
        <p:nvSpPr>
          <p:cNvPr id="12" name="TextBox 11">
            <a:extLst>
              <a:ext uri="{FF2B5EF4-FFF2-40B4-BE49-F238E27FC236}">
                <a16:creationId xmlns:a16="http://schemas.microsoft.com/office/drawing/2014/main" id="{EF51BAB2-A422-E321-52E7-00C59C9A9B76}"/>
              </a:ext>
            </a:extLst>
          </p:cNvPr>
          <p:cNvSpPr txBox="1"/>
          <p:nvPr/>
        </p:nvSpPr>
        <p:spPr>
          <a:xfrm>
            <a:off x="980454" y="825358"/>
            <a:ext cx="10893287" cy="830997"/>
          </a:xfrm>
          <a:prstGeom prst="rect">
            <a:avLst/>
          </a:prstGeom>
          <a:noFill/>
        </p:spPr>
        <p:txBody>
          <a:bodyPr wrap="square" rtlCol="0">
            <a:spAutoFit/>
          </a:bodyPr>
          <a:lstStyle/>
          <a:p>
            <a:r>
              <a:rPr lang="en-US" sz="2400" dirty="0">
                <a:latin typeface="Sagona" panose="020F0502020204030204" pitchFamily="34" charset="0"/>
              </a:rPr>
              <a:t>How silly she was to think she could save her friends! She was no hero; she was just a small, silly cockroach! What business has she even trying?</a:t>
            </a:r>
            <a:endParaRPr lang="en-US" sz="2400" dirty="0"/>
          </a:p>
        </p:txBody>
      </p:sp>
      <p:sp>
        <p:nvSpPr>
          <p:cNvPr id="3" name="TextBox 2">
            <a:extLst>
              <a:ext uri="{FF2B5EF4-FFF2-40B4-BE49-F238E27FC236}">
                <a16:creationId xmlns:a16="http://schemas.microsoft.com/office/drawing/2014/main" id="{9F794FFC-6054-F060-31C4-49FAF97ED74F}"/>
              </a:ext>
            </a:extLst>
          </p:cNvPr>
          <p:cNvSpPr txBox="1"/>
          <p:nvPr/>
        </p:nvSpPr>
        <p:spPr>
          <a:xfrm>
            <a:off x="980454" y="1010024"/>
            <a:ext cx="10893287" cy="461665"/>
          </a:xfrm>
          <a:prstGeom prst="rect">
            <a:avLst/>
          </a:prstGeom>
          <a:noFill/>
        </p:spPr>
        <p:txBody>
          <a:bodyPr wrap="square" rtlCol="0">
            <a:spAutoFit/>
          </a:bodyPr>
          <a:lstStyle/>
          <a:p>
            <a:r>
              <a:rPr lang="en-US" sz="2400" dirty="0">
                <a:latin typeface="Sagona" panose="020F0502020204030204" pitchFamily="34" charset="0"/>
              </a:rPr>
              <a:t>A desperate tear ran down her face.</a:t>
            </a:r>
          </a:p>
        </p:txBody>
      </p:sp>
      <p:pic>
        <p:nvPicPr>
          <p:cNvPr id="13" name="Picture 12" descr="A cartoon of a bug&#10;&#10;Description automatically generated">
            <a:extLst>
              <a:ext uri="{FF2B5EF4-FFF2-40B4-BE49-F238E27FC236}">
                <a16:creationId xmlns:a16="http://schemas.microsoft.com/office/drawing/2014/main" id="{14E07BB2-9CBF-37F3-7EA1-CE6A754D701A}"/>
              </a:ext>
            </a:extLst>
          </p:cNvPr>
          <p:cNvPicPr>
            <a:picLocks noChangeAspect="1"/>
          </p:cNvPicPr>
          <p:nvPr/>
        </p:nvPicPr>
        <p:blipFill>
          <a:blip r:embed="rId5"/>
          <a:stretch>
            <a:fillRect/>
          </a:stretch>
        </p:blipFill>
        <p:spPr>
          <a:xfrm>
            <a:off x="0" y="0"/>
            <a:ext cx="12171406" cy="6858000"/>
          </a:xfrm>
          <a:prstGeom prst="rect">
            <a:avLst/>
          </a:prstGeom>
        </p:spPr>
      </p:pic>
      <p:sp>
        <p:nvSpPr>
          <p:cNvPr id="14" name="Rounded Rectangle 13">
            <a:extLst>
              <a:ext uri="{FF2B5EF4-FFF2-40B4-BE49-F238E27FC236}">
                <a16:creationId xmlns:a16="http://schemas.microsoft.com/office/drawing/2014/main" id="{5D30529A-38D7-C9F4-C7E6-29A4A81206CA}"/>
              </a:ext>
            </a:extLst>
          </p:cNvPr>
          <p:cNvSpPr/>
          <p:nvPr/>
        </p:nvSpPr>
        <p:spPr>
          <a:xfrm>
            <a:off x="-13570"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2CC1CB3-75D0-BD3C-5189-E227882E3B4B}"/>
              </a:ext>
            </a:extLst>
          </p:cNvPr>
          <p:cNvSpPr txBox="1"/>
          <p:nvPr/>
        </p:nvSpPr>
        <p:spPr>
          <a:xfrm>
            <a:off x="621738" y="5235272"/>
            <a:ext cx="10893287" cy="830997"/>
          </a:xfrm>
          <a:prstGeom prst="rect">
            <a:avLst/>
          </a:prstGeom>
          <a:noFill/>
        </p:spPr>
        <p:txBody>
          <a:bodyPr wrap="square" rtlCol="0">
            <a:spAutoFit/>
          </a:bodyPr>
          <a:lstStyle/>
          <a:p>
            <a:r>
              <a:rPr lang="en-US" sz="2400" dirty="0">
                <a:latin typeface="Sagona" panose="020F0502020204030204" pitchFamily="34" charset="0"/>
              </a:rPr>
              <a:t>Suddenly, it felt like the weight of the world was lifted off her shoulders! Deanna felt a warmth hold her up from behind. </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17</a:t>
            </a:fld>
            <a:endParaRPr lang="en-US" sz="3200" dirty="0">
              <a:solidFill>
                <a:schemeClr val="tx1"/>
              </a:solidFill>
            </a:endParaRPr>
          </a:p>
        </p:txBody>
      </p:sp>
    </p:spTree>
    <p:extLst>
      <p:ext uri="{BB962C8B-B14F-4D97-AF65-F5344CB8AC3E}">
        <p14:creationId xmlns:p14="http://schemas.microsoft.com/office/powerpoint/2010/main" val="199143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500"/>
                            </p:stCondLst>
                            <p:childTnLst>
                              <p:par>
                                <p:cTn id="36" presetID="10" presetClass="exit" presetSubtype="0" fill="hold" grpId="1" nodeType="after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par>
                          <p:cTn id="39" fill="hold">
                            <p:stCondLst>
                              <p:cond delay="1000"/>
                            </p:stCondLst>
                            <p:childTnLst>
                              <p:par>
                                <p:cTn id="40" presetID="10" presetClass="exit" presetSubtype="0" fill="hold" nodeType="afterEffect">
                                  <p:stCondLst>
                                    <p:cond delay="0"/>
                                  </p:stCondLst>
                                  <p:childTnLst>
                                    <p:animEffect transition="out" filter="fade">
                                      <p:cBhvr>
                                        <p:cTn id="41" dur="100"/>
                                        <p:tgtEl>
                                          <p:spTgt spid="6"/>
                                        </p:tgtEl>
                                      </p:cBhvr>
                                    </p:animEffect>
                                    <p:set>
                                      <p:cBhvr>
                                        <p:cTn id="42" dur="1" fill="hold">
                                          <p:stCondLst>
                                            <p:cond delay="99"/>
                                          </p:stCondLst>
                                        </p:cTn>
                                        <p:tgtEl>
                                          <p:spTgt spid="6"/>
                                        </p:tgtEl>
                                        <p:attrNameLst>
                                          <p:attrName>style.visibility</p:attrName>
                                        </p:attrNameLst>
                                      </p:cBhvr>
                                      <p:to>
                                        <p:strVal val="hidden"/>
                                      </p:to>
                                    </p:set>
                                  </p:childTnLst>
                                </p:cTn>
                              </p:par>
                            </p:childTnLst>
                          </p:cTn>
                        </p:par>
                        <p:par>
                          <p:cTn id="43" fill="hold">
                            <p:stCondLst>
                              <p:cond delay="1100"/>
                            </p:stCondLst>
                            <p:childTnLst>
                              <p:par>
                                <p:cTn id="44" presetID="10"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160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2100"/>
                            </p:stCondLst>
                            <p:childTnLst>
                              <p:par>
                                <p:cTn id="52" presetID="10" presetClass="entr" presetSubtype="0"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childTnLst>
                          </p:cTn>
                        </p:par>
                        <p:par>
                          <p:cTn id="60" fill="hold">
                            <p:stCondLst>
                              <p:cond delay="500"/>
                            </p:stCondLst>
                            <p:childTnLst>
                              <p:par>
                                <p:cTn id="61" presetID="10" presetClass="exit" presetSubtype="0" fill="hold" grpId="1" nodeType="after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childTnLst>
                          </p:cTn>
                        </p:par>
                        <p:par>
                          <p:cTn id="64" fill="hold">
                            <p:stCondLst>
                              <p:cond delay="1000"/>
                            </p:stCondLst>
                            <p:childTnLst>
                              <p:par>
                                <p:cTn id="65" presetID="10" presetClass="exit" presetSubtype="0" fill="hold" nodeType="after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 grpId="0"/>
      <p:bldP spid="2" grpId="1"/>
      <p:bldP spid="12" grpId="0"/>
      <p:bldP spid="12" grpId="1"/>
      <p:bldP spid="3" grpId="0"/>
      <p:bldP spid="3" grpId="1"/>
      <p:bldP spid="14" grpId="0" animBg="1"/>
      <p:bldP spid="14" grpId="1" animBg="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descr="A cartoon of a gorilla&#10;&#10;Description automatically generated with medium confidence">
            <a:extLst>
              <a:ext uri="{FF2B5EF4-FFF2-40B4-BE49-F238E27FC236}">
                <a16:creationId xmlns:a16="http://schemas.microsoft.com/office/drawing/2014/main" id="{9E7056BB-087C-6280-A731-B6976ED80DFE}"/>
              </a:ext>
            </a:extLst>
          </p:cNvPr>
          <p:cNvPicPr>
            <a:picLocks noChangeAspect="1"/>
          </p:cNvPicPr>
          <p:nvPr/>
        </p:nvPicPr>
        <p:blipFill>
          <a:blip r:embed="rId4"/>
          <a:stretch>
            <a:fillRect/>
          </a:stretch>
        </p:blipFill>
        <p:spPr>
          <a:xfrm>
            <a:off x="0" y="275861"/>
            <a:ext cx="12192000" cy="6080489"/>
          </a:xfrm>
          <a:prstGeom prst="rect">
            <a:avLst/>
          </a:prstGeom>
        </p:spPr>
      </p:pic>
      <p:pic>
        <p:nvPicPr>
          <p:cNvPr id="6" name="Picture 5" descr="A cartoon of a bird&#10;&#10;Description automatically generated">
            <a:extLst>
              <a:ext uri="{FF2B5EF4-FFF2-40B4-BE49-F238E27FC236}">
                <a16:creationId xmlns:a16="http://schemas.microsoft.com/office/drawing/2014/main" id="{C9E63D50-3434-FBB9-16FE-3193DE2D3CB5}"/>
              </a:ext>
            </a:extLst>
          </p:cNvPr>
          <p:cNvPicPr>
            <a:picLocks noChangeAspect="1"/>
          </p:cNvPicPr>
          <p:nvPr/>
        </p:nvPicPr>
        <p:blipFill>
          <a:blip r:embed="rId5"/>
          <a:stretch>
            <a:fillRect/>
          </a:stretch>
        </p:blipFill>
        <p:spPr>
          <a:xfrm>
            <a:off x="0" y="1543974"/>
            <a:ext cx="12192000" cy="4796345"/>
          </a:xfrm>
          <a:prstGeom prst="rect">
            <a:avLst/>
          </a:prstGeom>
        </p:spPr>
      </p:pic>
      <p:sp>
        <p:nvSpPr>
          <p:cNvPr id="9" name="Rounded Rectangle 8">
            <a:extLst>
              <a:ext uri="{FF2B5EF4-FFF2-40B4-BE49-F238E27FC236}">
                <a16:creationId xmlns:a16="http://schemas.microsoft.com/office/drawing/2014/main" id="{EAD0489F-C8D2-ADB2-A433-A68478EC0EE8}"/>
              </a:ext>
            </a:extLst>
          </p:cNvPr>
          <p:cNvSpPr/>
          <p:nvPr/>
        </p:nvSpPr>
        <p:spPr>
          <a:xfrm>
            <a:off x="0" y="4597027"/>
            <a:ext cx="12178430" cy="212444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C8D4860-BE5D-7E2B-AFC9-0D39A55547D5}"/>
              </a:ext>
            </a:extLst>
          </p:cNvPr>
          <p:cNvPicPr>
            <a:picLocks noChangeAspect="1"/>
          </p:cNvPicPr>
          <p:nvPr/>
        </p:nvPicPr>
        <p:blipFill>
          <a:blip r:embed="rId6"/>
          <a:stretch>
            <a:fillRect/>
          </a:stretch>
        </p:blipFill>
        <p:spPr>
          <a:xfrm>
            <a:off x="512087" y="688932"/>
            <a:ext cx="6282127" cy="5738808"/>
          </a:xfrm>
          <a:prstGeom prst="rect">
            <a:avLst/>
          </a:prstGeom>
        </p:spPr>
      </p:pic>
      <p:pic>
        <p:nvPicPr>
          <p:cNvPr id="11" name="Picture 10" descr="A cartoon of a person with an object&#10;&#10;Description automatically generated with medium confidence">
            <a:extLst>
              <a:ext uri="{FF2B5EF4-FFF2-40B4-BE49-F238E27FC236}">
                <a16:creationId xmlns:a16="http://schemas.microsoft.com/office/drawing/2014/main" id="{26974C39-92AC-F845-695F-178479C6E400}"/>
              </a:ext>
            </a:extLst>
          </p:cNvPr>
          <p:cNvPicPr>
            <a:picLocks noChangeAspect="1"/>
          </p:cNvPicPr>
          <p:nvPr/>
        </p:nvPicPr>
        <p:blipFill>
          <a:blip r:embed="rId7"/>
          <a:stretch>
            <a:fillRect/>
          </a:stretch>
        </p:blipFill>
        <p:spPr>
          <a:xfrm>
            <a:off x="5613399" y="224256"/>
            <a:ext cx="5994401" cy="6183697"/>
          </a:xfrm>
          <a:prstGeom prst="rect">
            <a:avLst/>
          </a:prstGeom>
        </p:spPr>
      </p:pic>
      <p:sp>
        <p:nvSpPr>
          <p:cNvPr id="16" name="Rounded Rectangle 15">
            <a:extLst>
              <a:ext uri="{FF2B5EF4-FFF2-40B4-BE49-F238E27FC236}">
                <a16:creationId xmlns:a16="http://schemas.microsoft.com/office/drawing/2014/main" id="{8E783B1E-A60E-0AC6-92A7-C3D11F5F8B6D}"/>
              </a:ext>
            </a:extLst>
          </p:cNvPr>
          <p:cNvSpPr/>
          <p:nvPr/>
        </p:nvSpPr>
        <p:spPr>
          <a:xfrm>
            <a:off x="0" y="4597027"/>
            <a:ext cx="12178430" cy="212444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F433FD15-1EC5-A187-5C50-948BB9B0BD54}"/>
              </a:ext>
            </a:extLst>
          </p:cNvPr>
          <p:cNvSpPr/>
          <p:nvPr/>
        </p:nvSpPr>
        <p:spPr>
          <a:xfrm>
            <a:off x="0" y="4597027"/>
            <a:ext cx="12178430" cy="212444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BA3C271-1A1B-50DE-133F-C1314CA94134}"/>
              </a:ext>
            </a:extLst>
          </p:cNvPr>
          <p:cNvSpPr txBox="1"/>
          <p:nvPr/>
        </p:nvSpPr>
        <p:spPr>
          <a:xfrm>
            <a:off x="584200" y="5409458"/>
            <a:ext cx="10893287" cy="461665"/>
          </a:xfrm>
          <a:prstGeom prst="rect">
            <a:avLst/>
          </a:prstGeom>
          <a:noFill/>
        </p:spPr>
        <p:txBody>
          <a:bodyPr wrap="square" rtlCol="0">
            <a:spAutoFit/>
          </a:bodyPr>
          <a:lstStyle/>
          <a:p>
            <a:r>
              <a:rPr lang="en-US" sz="2400" dirty="0">
                <a:latin typeface="Sagona" panose="020F0502020204030204" pitchFamily="34" charset="0"/>
              </a:rPr>
              <a:t>To Deanna’s shock, Lethabo and Athos held her up!</a:t>
            </a:r>
          </a:p>
        </p:txBody>
      </p:sp>
      <p:grpSp>
        <p:nvGrpSpPr>
          <p:cNvPr id="5" name="Group 4">
            <a:extLst>
              <a:ext uri="{FF2B5EF4-FFF2-40B4-BE49-F238E27FC236}">
                <a16:creationId xmlns:a16="http://schemas.microsoft.com/office/drawing/2014/main" id="{6EF9EF48-1B82-23E5-5677-7E526F95EF6D}"/>
              </a:ext>
            </a:extLst>
          </p:cNvPr>
          <p:cNvGrpSpPr/>
          <p:nvPr/>
        </p:nvGrpSpPr>
        <p:grpSpPr>
          <a:xfrm>
            <a:off x="557060" y="4899231"/>
            <a:ext cx="10069863" cy="953973"/>
            <a:chOff x="478805" y="4927421"/>
            <a:chExt cx="10069863" cy="953973"/>
          </a:xfrm>
        </p:grpSpPr>
        <p:sp>
          <p:nvSpPr>
            <p:cNvPr id="7" name="TextBox 6">
              <a:extLst>
                <a:ext uri="{FF2B5EF4-FFF2-40B4-BE49-F238E27FC236}">
                  <a16:creationId xmlns:a16="http://schemas.microsoft.com/office/drawing/2014/main" id="{9D43BBE8-3D06-CD7C-787E-238425421841}"/>
                </a:ext>
              </a:extLst>
            </p:cNvPr>
            <p:cNvSpPr txBox="1"/>
            <p:nvPr/>
          </p:nvSpPr>
          <p:spPr>
            <a:xfrm>
              <a:off x="478805" y="5419729"/>
              <a:ext cx="10069863" cy="461665"/>
            </a:xfrm>
            <a:prstGeom prst="rect">
              <a:avLst/>
            </a:prstGeom>
            <a:noFill/>
          </p:spPr>
          <p:txBody>
            <a:bodyPr wrap="square">
              <a:spAutoFit/>
            </a:bodyPr>
            <a:lstStyle/>
            <a:p>
              <a:r>
                <a:rPr lang="en-US" sz="2400" dirty="0">
                  <a:latin typeface="Sagona" panose="020F0502020204030204" pitchFamily="34" charset="0"/>
                </a:rPr>
                <a:t>“We got your back, </a:t>
              </a:r>
              <a:r>
                <a:rPr lang="en-US" sz="2400" i="1" dirty="0" err="1">
                  <a:latin typeface="Sagona" panose="020F0502020204030204" pitchFamily="34" charset="0"/>
                </a:rPr>
                <a:t>topolina</a:t>
              </a:r>
              <a:r>
                <a:rPr lang="en-US" sz="2400" dirty="0">
                  <a:latin typeface="Sagona" panose="020F0502020204030204" pitchFamily="34" charset="0"/>
                </a:rPr>
                <a:t>!”</a:t>
              </a:r>
              <a:endParaRPr lang="en-US" sz="2400" dirty="0">
                <a:latin typeface="Sagona" panose="02010004040101010103" pitchFamily="2" charset="0"/>
              </a:endParaRPr>
            </a:p>
          </p:txBody>
        </p:sp>
        <p:sp>
          <p:nvSpPr>
            <p:cNvPr id="10" name="TextBox 9">
              <a:extLst>
                <a:ext uri="{FF2B5EF4-FFF2-40B4-BE49-F238E27FC236}">
                  <a16:creationId xmlns:a16="http://schemas.microsoft.com/office/drawing/2014/main" id="{80DD1541-341E-CD3A-9A8A-FBDE53BCDFEB}"/>
                </a:ext>
              </a:extLst>
            </p:cNvPr>
            <p:cNvSpPr txBox="1"/>
            <p:nvPr/>
          </p:nvSpPr>
          <p:spPr>
            <a:xfrm>
              <a:off x="498519" y="4927421"/>
              <a:ext cx="1510385" cy="461665"/>
            </a:xfrm>
            <a:prstGeom prst="rect">
              <a:avLst/>
            </a:prstGeom>
            <a:noFill/>
          </p:spPr>
          <p:txBody>
            <a:bodyPr wrap="square">
              <a:spAutoFit/>
            </a:bodyPr>
            <a:lstStyle/>
            <a:p>
              <a:r>
                <a:rPr lang="en-US" sz="2400" dirty="0">
                  <a:solidFill>
                    <a:schemeClr val="accent6"/>
                  </a:solidFill>
                  <a:latin typeface="Sagona" panose="020F0502020204030204" pitchFamily="34" charset="0"/>
                </a:rPr>
                <a:t>Athos</a:t>
              </a:r>
              <a:endParaRPr lang="en-US" sz="2400" dirty="0">
                <a:solidFill>
                  <a:schemeClr val="accent6"/>
                </a:solidFill>
              </a:endParaRPr>
            </a:p>
          </p:txBody>
        </p:sp>
      </p:grpSp>
      <p:grpSp>
        <p:nvGrpSpPr>
          <p:cNvPr id="12" name="Group 11">
            <a:extLst>
              <a:ext uri="{FF2B5EF4-FFF2-40B4-BE49-F238E27FC236}">
                <a16:creationId xmlns:a16="http://schemas.microsoft.com/office/drawing/2014/main" id="{98CBB2EB-08BE-921E-D951-6CBFF37968FA}"/>
              </a:ext>
            </a:extLst>
          </p:cNvPr>
          <p:cNvGrpSpPr/>
          <p:nvPr/>
        </p:nvGrpSpPr>
        <p:grpSpPr>
          <a:xfrm>
            <a:off x="578467" y="4910622"/>
            <a:ext cx="10069863" cy="958098"/>
            <a:chOff x="460513" y="480173"/>
            <a:chExt cx="10069863" cy="958098"/>
          </a:xfrm>
        </p:grpSpPr>
        <p:sp>
          <p:nvSpPr>
            <p:cNvPr id="13" name="TextBox 12">
              <a:extLst>
                <a:ext uri="{FF2B5EF4-FFF2-40B4-BE49-F238E27FC236}">
                  <a16:creationId xmlns:a16="http://schemas.microsoft.com/office/drawing/2014/main" id="{01CC1F56-85FB-EBF6-2CF9-10B33E1A9275}"/>
                </a:ext>
              </a:extLst>
            </p:cNvPr>
            <p:cNvSpPr txBox="1"/>
            <p:nvPr/>
          </p:nvSpPr>
          <p:spPr>
            <a:xfrm>
              <a:off x="460513" y="976606"/>
              <a:ext cx="10069863" cy="461665"/>
            </a:xfrm>
            <a:prstGeom prst="rect">
              <a:avLst/>
            </a:prstGeom>
            <a:noFill/>
          </p:spPr>
          <p:txBody>
            <a:bodyPr wrap="square">
              <a:spAutoFit/>
            </a:bodyPr>
            <a:lstStyle/>
            <a:p>
              <a:r>
                <a:rPr lang="en-US" sz="2400" dirty="0">
                  <a:latin typeface="Sagona" panose="02010004040101010103" pitchFamily="2" charset="0"/>
                </a:rPr>
                <a:t>“Give it your all!”</a:t>
              </a:r>
            </a:p>
          </p:txBody>
        </p:sp>
        <p:sp>
          <p:nvSpPr>
            <p:cNvPr id="17" name="TextBox 16">
              <a:extLst>
                <a:ext uri="{FF2B5EF4-FFF2-40B4-BE49-F238E27FC236}">
                  <a16:creationId xmlns:a16="http://schemas.microsoft.com/office/drawing/2014/main" id="{4B0906FE-7C8A-026C-03FD-7ADEC6B95D4E}"/>
                </a:ext>
              </a:extLst>
            </p:cNvPr>
            <p:cNvSpPr txBox="1"/>
            <p:nvPr/>
          </p:nvSpPr>
          <p:spPr>
            <a:xfrm>
              <a:off x="469659" y="480173"/>
              <a:ext cx="1510385" cy="461665"/>
            </a:xfrm>
            <a:prstGeom prst="rect">
              <a:avLst/>
            </a:prstGeom>
            <a:noFill/>
          </p:spPr>
          <p:txBody>
            <a:bodyPr wrap="square">
              <a:spAutoFit/>
            </a:bodyPr>
            <a:lstStyle/>
            <a:p>
              <a:r>
                <a:rPr lang="en-US" sz="2400" dirty="0">
                  <a:solidFill>
                    <a:srgbClr val="C00000"/>
                  </a:solidFill>
                  <a:latin typeface="Sagona" panose="020F0502020204030204" pitchFamily="34" charset="0"/>
                </a:rPr>
                <a:t>Lethabo</a:t>
              </a:r>
              <a:endParaRPr lang="en-US" sz="2400" dirty="0">
                <a:solidFill>
                  <a:srgbClr val="C00000"/>
                </a:solidFill>
              </a:endParaRPr>
            </a:p>
          </p:txBody>
        </p:sp>
      </p:grpSp>
      <p:pic>
        <p:nvPicPr>
          <p:cNvPr id="18" name="Picture 17" descr="A cartoon of a bug&#10;&#10;Description automatically generated">
            <a:extLst>
              <a:ext uri="{FF2B5EF4-FFF2-40B4-BE49-F238E27FC236}">
                <a16:creationId xmlns:a16="http://schemas.microsoft.com/office/drawing/2014/main" id="{7DE9BFD1-54DB-9509-DC81-38E497923832}"/>
              </a:ext>
            </a:extLst>
          </p:cNvPr>
          <p:cNvPicPr>
            <a:picLocks noChangeAspect="1"/>
          </p:cNvPicPr>
          <p:nvPr/>
        </p:nvPicPr>
        <p:blipFill>
          <a:blip r:embed="rId8"/>
          <a:stretch>
            <a:fillRect/>
          </a:stretch>
        </p:blipFill>
        <p:spPr>
          <a:xfrm>
            <a:off x="3581401" y="321187"/>
            <a:ext cx="5081608" cy="6312557"/>
          </a:xfrm>
          <a:prstGeom prst="rect">
            <a:avLst/>
          </a:prstGeom>
        </p:spPr>
      </p:pic>
      <p:pic>
        <p:nvPicPr>
          <p:cNvPr id="22" name="Picture 21" descr="A cartoon of a bug&#10;&#10;Description automatically generated">
            <a:extLst>
              <a:ext uri="{FF2B5EF4-FFF2-40B4-BE49-F238E27FC236}">
                <a16:creationId xmlns:a16="http://schemas.microsoft.com/office/drawing/2014/main" id="{7C8C0482-804E-00A8-5840-3B0022D57EC9}"/>
              </a:ext>
            </a:extLst>
          </p:cNvPr>
          <p:cNvPicPr>
            <a:picLocks noChangeAspect="1"/>
          </p:cNvPicPr>
          <p:nvPr/>
        </p:nvPicPr>
        <p:blipFill>
          <a:blip r:embed="rId9"/>
          <a:stretch>
            <a:fillRect/>
          </a:stretch>
        </p:blipFill>
        <p:spPr>
          <a:xfrm>
            <a:off x="3597320" y="321186"/>
            <a:ext cx="5081608" cy="6312558"/>
          </a:xfrm>
          <a:prstGeom prst="rect">
            <a:avLst/>
          </a:prstGeom>
        </p:spPr>
      </p:pic>
      <p:sp>
        <p:nvSpPr>
          <p:cNvPr id="2" name="Rounded Rectangle 1">
            <a:extLst>
              <a:ext uri="{FF2B5EF4-FFF2-40B4-BE49-F238E27FC236}">
                <a16:creationId xmlns:a16="http://schemas.microsoft.com/office/drawing/2014/main" id="{FE68A799-08BD-6C8B-BFD2-E9BAC4311105}"/>
              </a:ext>
            </a:extLst>
          </p:cNvPr>
          <p:cNvSpPr/>
          <p:nvPr/>
        </p:nvSpPr>
        <p:spPr>
          <a:xfrm>
            <a:off x="-13570" y="4578067"/>
            <a:ext cx="12178430" cy="212444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A129E1E-F735-0148-608C-FA975418EEB6}"/>
              </a:ext>
            </a:extLst>
          </p:cNvPr>
          <p:cNvGrpSpPr/>
          <p:nvPr/>
        </p:nvGrpSpPr>
        <p:grpSpPr>
          <a:xfrm>
            <a:off x="587613" y="4909788"/>
            <a:ext cx="10069863" cy="992865"/>
            <a:chOff x="469659" y="2666967"/>
            <a:chExt cx="10069863" cy="992865"/>
          </a:xfrm>
        </p:grpSpPr>
        <p:sp>
          <p:nvSpPr>
            <p:cNvPr id="20" name="TextBox 19">
              <a:extLst>
                <a:ext uri="{FF2B5EF4-FFF2-40B4-BE49-F238E27FC236}">
                  <a16:creationId xmlns:a16="http://schemas.microsoft.com/office/drawing/2014/main" id="{7A4566DD-B7F0-54E2-358C-42EE5D84289A}"/>
                </a:ext>
              </a:extLst>
            </p:cNvPr>
            <p:cNvSpPr txBox="1"/>
            <p:nvPr/>
          </p:nvSpPr>
          <p:spPr>
            <a:xfrm>
              <a:off x="469659" y="3198167"/>
              <a:ext cx="10069863" cy="461665"/>
            </a:xfrm>
            <a:prstGeom prst="rect">
              <a:avLst/>
            </a:prstGeom>
            <a:noFill/>
          </p:spPr>
          <p:txBody>
            <a:bodyPr wrap="square">
              <a:spAutoFit/>
            </a:bodyPr>
            <a:lstStyle/>
            <a:p>
              <a:r>
                <a:rPr lang="en-US" sz="2400" dirty="0">
                  <a:latin typeface="Sagona" panose="020F0502020204030204" pitchFamily="34" charset="0"/>
                </a:rPr>
                <a:t>“Right!”</a:t>
              </a:r>
              <a:endParaRPr lang="en-US" sz="2400" dirty="0"/>
            </a:p>
          </p:txBody>
        </p:sp>
        <p:sp>
          <p:nvSpPr>
            <p:cNvPr id="21" name="TextBox 20">
              <a:extLst>
                <a:ext uri="{FF2B5EF4-FFF2-40B4-BE49-F238E27FC236}">
                  <a16:creationId xmlns:a16="http://schemas.microsoft.com/office/drawing/2014/main" id="{D1F57D98-FB93-6DCC-8CAD-644243ECE5EB}"/>
                </a:ext>
              </a:extLst>
            </p:cNvPr>
            <p:cNvSpPr txBox="1"/>
            <p:nvPr/>
          </p:nvSpPr>
          <p:spPr>
            <a:xfrm>
              <a:off x="478805" y="2666967"/>
              <a:ext cx="1510385" cy="461665"/>
            </a:xfrm>
            <a:prstGeom prst="rect">
              <a:avLst/>
            </a:prstGeom>
            <a:noFill/>
          </p:spPr>
          <p:txBody>
            <a:bodyPr wrap="square">
              <a:spAutoFit/>
            </a:bodyPr>
            <a:lstStyle/>
            <a:p>
              <a:r>
                <a:rPr lang="en-US" sz="2400" dirty="0">
                  <a:solidFill>
                    <a:srgbClr val="00B0F0"/>
                  </a:solidFill>
                  <a:latin typeface="Sagona" panose="020F0502020204030204" pitchFamily="34" charset="0"/>
                </a:rPr>
                <a:t>Deanna</a:t>
              </a:r>
              <a:endParaRPr lang="en-US" sz="2400" dirty="0">
                <a:solidFill>
                  <a:srgbClr val="00B0F0"/>
                </a:solidFill>
              </a:endParaRPr>
            </a:p>
          </p:txBody>
        </p:sp>
      </p:grpSp>
      <p:sp>
        <p:nvSpPr>
          <p:cNvPr id="4" name="Slide Number Placeholder 3">
            <a:extLst>
              <a:ext uri="{FF2B5EF4-FFF2-40B4-BE49-F238E27FC236}">
                <a16:creationId xmlns:a16="http://schemas.microsoft.com/office/drawing/2014/main" id="{5E2382BD-620C-0E45-F80F-FC18729D93C1}"/>
              </a:ext>
            </a:extLst>
          </p:cNvPr>
          <p:cNvSpPr>
            <a:spLocks noGrp="1"/>
          </p:cNvSpPr>
          <p:nvPr>
            <p:ph type="sldNum" sz="quarter" idx="12"/>
          </p:nvPr>
        </p:nvSpPr>
        <p:spPr/>
        <p:txBody>
          <a:bodyPr/>
          <a:lstStyle/>
          <a:p>
            <a:r>
              <a:rPr lang="en-US" sz="3200" dirty="0">
                <a:solidFill>
                  <a:schemeClr val="tx1"/>
                </a:solidFill>
              </a:rPr>
              <a:t>17</a:t>
            </a:r>
          </a:p>
        </p:txBody>
      </p:sp>
    </p:spTree>
    <p:extLst>
      <p:ext uri="{BB962C8B-B14F-4D97-AF65-F5344CB8AC3E}">
        <p14:creationId xmlns:p14="http://schemas.microsoft.com/office/powerpoint/2010/main" val="35517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500"/>
                                  </p:stCondLst>
                                  <p:childTnLst>
                                    <p:animMotion origin="layout" path="M 0 0.0294 L 0 0.3125 " pathEditMode="relative" rAng="0" ptsTypes="AA">
                                      <p:cBhvr>
                                        <p:cTn id="6" dur="2000" fill="hold"/>
                                        <p:tgtEl>
                                          <p:spTgt spid="6"/>
                                        </p:tgtEl>
                                        <p:attrNameLst>
                                          <p:attrName>ppt_x</p:attrName>
                                          <p:attrName>ppt_y</p:attrName>
                                        </p:attrNameLst>
                                      </p:cBhvr>
                                      <p:rCtr x="0" y="14144"/>
                                    </p:animMotion>
                                  </p:childTnLst>
                                </p:cTn>
                              </p:par>
                              <p:par>
                                <p:cTn id="7" presetID="42"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grpId="1" nodeType="after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100" fill="hold"/>
                                        <p:tgtEl>
                                          <p:spTgt spid="15"/>
                                        </p:tgtEl>
                                        <p:attrNameLst>
                                          <p:attrName>ppt_x</p:attrName>
                                        </p:attrNameLst>
                                      </p:cBhvr>
                                      <p:tavLst>
                                        <p:tav tm="0">
                                          <p:val>
                                            <p:strVal val="1+#ppt_w/2"/>
                                          </p:val>
                                        </p:tav>
                                        <p:tav tm="100000">
                                          <p:val>
                                            <p:strVal val="#ppt_x"/>
                                          </p:val>
                                        </p:tav>
                                      </p:tavLst>
                                    </p:anim>
                                    <p:anim calcmode="lin" valueType="num">
                                      <p:cBhvr additive="base">
                                        <p:cTn id="33" dur="1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11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1600"/>
                            </p:stCondLst>
                            <p:childTnLst>
                              <p:par>
                                <p:cTn id="39" presetID="10"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childTnLst>
                          </p:cTn>
                        </p:par>
                        <p:par>
                          <p:cTn id="47" fill="hold">
                            <p:stCondLst>
                              <p:cond delay="500"/>
                            </p:stCondLst>
                            <p:childTnLst>
                              <p:par>
                                <p:cTn id="48" presetID="10" presetClass="exit" presetSubtype="0" fill="hold" grpId="1" nodeType="after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par>
                          <p:cTn id="51" fill="hold">
                            <p:stCondLst>
                              <p:cond delay="1000"/>
                            </p:stCondLst>
                            <p:childTnLst>
                              <p:par>
                                <p:cTn id="52" presetID="2" presetClass="entr" presetSubtype="8"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 fill="hold"/>
                                        <p:tgtEl>
                                          <p:spTgt spid="11"/>
                                        </p:tgtEl>
                                        <p:attrNameLst>
                                          <p:attrName>ppt_x</p:attrName>
                                        </p:attrNameLst>
                                      </p:cBhvr>
                                      <p:tavLst>
                                        <p:tav tm="0">
                                          <p:val>
                                            <p:strVal val="0-#ppt_w/2"/>
                                          </p:val>
                                        </p:tav>
                                        <p:tav tm="100000">
                                          <p:val>
                                            <p:strVal val="#ppt_x"/>
                                          </p:val>
                                        </p:tav>
                                      </p:tavLst>
                                    </p:anim>
                                    <p:anim calcmode="lin" valueType="num">
                                      <p:cBhvr additive="base">
                                        <p:cTn id="55" dur="100" fill="hold"/>
                                        <p:tgtEl>
                                          <p:spTgt spid="11"/>
                                        </p:tgtEl>
                                        <p:attrNameLst>
                                          <p:attrName>ppt_y</p:attrName>
                                        </p:attrNameLst>
                                      </p:cBhvr>
                                      <p:tavLst>
                                        <p:tav tm="0">
                                          <p:val>
                                            <p:strVal val="#ppt_y"/>
                                          </p:val>
                                        </p:tav>
                                        <p:tav tm="100000">
                                          <p:val>
                                            <p:strVal val="#ppt_y"/>
                                          </p:val>
                                        </p:tav>
                                      </p:tavLst>
                                    </p:anim>
                                  </p:childTnLst>
                                </p:cTn>
                              </p:par>
                            </p:childTnLst>
                          </p:cTn>
                        </p:par>
                        <p:par>
                          <p:cTn id="56" fill="hold">
                            <p:stCondLst>
                              <p:cond delay="11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1600"/>
                            </p:stCondLst>
                            <p:childTnLst>
                              <p:par>
                                <p:cTn id="61" presetID="10" presetClass="entr" presetSubtype="0"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2"/>
                                        </p:tgtEl>
                                      </p:cBhvr>
                                    </p:animEffect>
                                    <p:set>
                                      <p:cBhvr>
                                        <p:cTn id="68" dur="1" fill="hold">
                                          <p:stCondLst>
                                            <p:cond delay="499"/>
                                          </p:stCondLst>
                                        </p:cTn>
                                        <p:tgtEl>
                                          <p:spTgt spid="12"/>
                                        </p:tgtEl>
                                        <p:attrNameLst>
                                          <p:attrName>style.visibility</p:attrName>
                                        </p:attrNameLst>
                                      </p:cBhvr>
                                      <p:to>
                                        <p:strVal val="hidden"/>
                                      </p:to>
                                    </p:set>
                                  </p:childTnLst>
                                </p:cTn>
                              </p:par>
                            </p:childTnLst>
                          </p:cTn>
                        </p:par>
                        <p:par>
                          <p:cTn id="69" fill="hold">
                            <p:stCondLst>
                              <p:cond delay="1000"/>
                            </p:stCondLst>
                            <p:childTnLst>
                              <p:par>
                                <p:cTn id="70" presetID="10" presetClass="exit" presetSubtype="0" fill="hold" grpId="1" nodeType="afterEffect">
                                  <p:stCondLst>
                                    <p:cond delay="0"/>
                                  </p:stCondLst>
                                  <p:childTnLst>
                                    <p:animEffect transition="out" filter="fade">
                                      <p:cBhvr>
                                        <p:cTn id="71" dur="500"/>
                                        <p:tgtEl>
                                          <p:spTgt spid="16"/>
                                        </p:tgtEl>
                                      </p:cBhvr>
                                    </p:animEffect>
                                    <p:set>
                                      <p:cBhvr>
                                        <p:cTn id="72" dur="1" fill="hold">
                                          <p:stCondLst>
                                            <p:cond delay="499"/>
                                          </p:stCondLst>
                                        </p:cTn>
                                        <p:tgtEl>
                                          <p:spTgt spid="16"/>
                                        </p:tgtEl>
                                        <p:attrNameLst>
                                          <p:attrName>style.visibility</p:attrName>
                                        </p:attrNameLst>
                                      </p:cBhvr>
                                      <p:to>
                                        <p:strVal val="hidden"/>
                                      </p:to>
                                    </p:set>
                                  </p:childTnLst>
                                </p:cTn>
                              </p:par>
                            </p:childTnLst>
                          </p:cTn>
                        </p:par>
                        <p:par>
                          <p:cTn id="73" fill="hold">
                            <p:stCondLst>
                              <p:cond delay="1500"/>
                            </p:stCondLst>
                            <p:childTnLst>
                              <p:par>
                                <p:cTn id="74" presetID="2" presetClass="entr" presetSubtype="4"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100" fill="hold"/>
                                        <p:tgtEl>
                                          <p:spTgt spid="18"/>
                                        </p:tgtEl>
                                        <p:attrNameLst>
                                          <p:attrName>ppt_x</p:attrName>
                                        </p:attrNameLst>
                                      </p:cBhvr>
                                      <p:tavLst>
                                        <p:tav tm="0">
                                          <p:val>
                                            <p:strVal val="#ppt_x"/>
                                          </p:val>
                                        </p:tav>
                                        <p:tav tm="100000">
                                          <p:val>
                                            <p:strVal val="#ppt_x"/>
                                          </p:val>
                                        </p:tav>
                                      </p:tavLst>
                                    </p:anim>
                                    <p:anim calcmode="lin" valueType="num">
                                      <p:cBhvr additive="base">
                                        <p:cTn id="77" dur="100" fill="hold"/>
                                        <p:tgtEl>
                                          <p:spTgt spid="18"/>
                                        </p:tgtEl>
                                        <p:attrNameLst>
                                          <p:attrName>ppt_y</p:attrName>
                                        </p:attrNameLst>
                                      </p:cBhvr>
                                      <p:tavLst>
                                        <p:tav tm="0">
                                          <p:val>
                                            <p:strVal val="1+#ppt_h/2"/>
                                          </p:val>
                                        </p:tav>
                                        <p:tav tm="100000">
                                          <p:val>
                                            <p:strVal val="#ppt_y"/>
                                          </p:val>
                                        </p:tav>
                                      </p:tavLst>
                                    </p:anim>
                                  </p:childTnLst>
                                </p:cTn>
                              </p:par>
                            </p:childTnLst>
                          </p:cTn>
                        </p:par>
                        <p:par>
                          <p:cTn id="78" fill="hold">
                            <p:stCondLst>
                              <p:cond delay="1600"/>
                            </p:stCondLst>
                            <p:childTnLst>
                              <p:par>
                                <p:cTn id="79" presetID="10" presetClass="entr" presetSubtype="0" fill="hold" nodeType="afterEffect">
                                  <p:stCondLst>
                                    <p:cond delay="150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par>
                          <p:cTn id="82" fill="hold">
                            <p:stCondLst>
                              <p:cond delay="3600"/>
                            </p:stCondLst>
                            <p:childTnLst>
                              <p:par>
                                <p:cTn id="83" presetID="10" presetClass="entr" presetSubtype="0" fill="hold" grpId="0" nodeType="after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fade">
                                      <p:cBhvr>
                                        <p:cTn id="85" dur="500"/>
                                        <p:tgtEl>
                                          <p:spTgt spid="2"/>
                                        </p:tgtEl>
                                      </p:cBhvr>
                                    </p:animEffect>
                                  </p:childTnLst>
                                </p:cTn>
                              </p:par>
                            </p:childTnLst>
                          </p:cTn>
                        </p:par>
                        <p:par>
                          <p:cTn id="86" fill="hold">
                            <p:stCondLst>
                              <p:cond delay="4600"/>
                            </p:stCondLst>
                            <p:childTnLst>
                              <p:par>
                                <p:cTn id="87" presetID="10" presetClass="entr" presetSubtype="0" fill="hold"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par>
                          <p:cTn id="95" fill="hold">
                            <p:stCondLst>
                              <p:cond delay="500"/>
                            </p:stCondLst>
                            <p:childTnLst>
                              <p:par>
                                <p:cTn id="96" presetID="10" presetClass="exit" presetSubtype="0" fill="hold" grpId="1" nodeType="afterEffect">
                                  <p:stCondLst>
                                    <p:cond delay="0"/>
                                  </p:stCondLst>
                                  <p:childTnLst>
                                    <p:animEffect transition="out" filter="fade">
                                      <p:cBhvr>
                                        <p:cTn id="97" dur="500"/>
                                        <p:tgtEl>
                                          <p:spTgt spid="2"/>
                                        </p:tgtEl>
                                      </p:cBhvr>
                                    </p:animEffect>
                                    <p:set>
                                      <p:cBhvr>
                                        <p:cTn id="9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6" grpId="0" animBg="1"/>
      <p:bldP spid="16" grpId="1" animBg="1"/>
      <p:bldP spid="14" grpId="0" animBg="1"/>
      <p:bldP spid="14" grpId="1" animBg="1"/>
      <p:bldP spid="3" grpId="0"/>
      <p:bldP spid="3" grpId="1"/>
      <p:bldP spid="2" grpId="0" animBg="1"/>
      <p:bldP spid="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EE8CAB1A-7BF9-630B-FB99-B48C8E59E413}"/>
              </a:ext>
            </a:extLst>
          </p:cNvPr>
          <p:cNvSpPr/>
          <p:nvPr/>
        </p:nvSpPr>
        <p:spPr>
          <a:xfrm>
            <a:off x="0" y="12157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CFB9F1C-EEF0-A0E1-8DB1-BD06FBF5CBCC}"/>
              </a:ext>
            </a:extLst>
          </p:cNvPr>
          <p:cNvSpPr txBox="1"/>
          <p:nvPr/>
        </p:nvSpPr>
        <p:spPr>
          <a:xfrm>
            <a:off x="649356" y="959996"/>
            <a:ext cx="10893287" cy="461665"/>
          </a:xfrm>
          <a:prstGeom prst="rect">
            <a:avLst/>
          </a:prstGeom>
          <a:noFill/>
        </p:spPr>
        <p:txBody>
          <a:bodyPr wrap="square" rtlCol="0">
            <a:spAutoFit/>
          </a:bodyPr>
          <a:lstStyle/>
          <a:p>
            <a:r>
              <a:rPr lang="en-US" sz="2400" dirty="0">
                <a:latin typeface="Sagona" panose="020F0502020204030204" pitchFamily="34" charset="0"/>
              </a:rPr>
              <a:t>Deanna pondered at the Aesop’s tale.</a:t>
            </a:r>
          </a:p>
        </p:txBody>
      </p:sp>
      <p:pic>
        <p:nvPicPr>
          <p:cNvPr id="6" name="Picture 5" descr="A black background with a black sky&#10;&#10;Description automatically generated with medium confidence">
            <a:extLst>
              <a:ext uri="{FF2B5EF4-FFF2-40B4-BE49-F238E27FC236}">
                <a16:creationId xmlns:a16="http://schemas.microsoft.com/office/drawing/2014/main" id="{A89BEE44-A5EA-99CA-39C0-577358375155}"/>
              </a:ext>
            </a:extLst>
          </p:cNvPr>
          <p:cNvPicPr>
            <a:picLocks noChangeAspect="1"/>
          </p:cNvPicPr>
          <p:nvPr/>
        </p:nvPicPr>
        <p:blipFill>
          <a:blip r:embed="rId4"/>
          <a:stretch>
            <a:fillRect/>
          </a:stretch>
        </p:blipFill>
        <p:spPr>
          <a:xfrm>
            <a:off x="2177026" y="3400"/>
            <a:ext cx="8652899" cy="4326450"/>
          </a:xfrm>
          <a:prstGeom prst="rect">
            <a:avLst/>
          </a:prstGeom>
        </p:spPr>
      </p:pic>
      <p:pic>
        <p:nvPicPr>
          <p:cNvPr id="8" name="Picture 7" descr="A cartoon of a bug&#10;&#10;Description automatically generated">
            <a:extLst>
              <a:ext uri="{FF2B5EF4-FFF2-40B4-BE49-F238E27FC236}">
                <a16:creationId xmlns:a16="http://schemas.microsoft.com/office/drawing/2014/main" id="{F7148C89-71E1-509A-FE96-6A3D5903FA6E}"/>
              </a:ext>
            </a:extLst>
          </p:cNvPr>
          <p:cNvPicPr>
            <a:picLocks noChangeAspect="1"/>
          </p:cNvPicPr>
          <p:nvPr/>
        </p:nvPicPr>
        <p:blipFill>
          <a:blip r:embed="rId5"/>
          <a:stretch>
            <a:fillRect/>
          </a:stretch>
        </p:blipFill>
        <p:spPr>
          <a:xfrm>
            <a:off x="5056766" y="3862553"/>
            <a:ext cx="1948675" cy="2009572"/>
          </a:xfrm>
          <a:prstGeom prst="rect">
            <a:avLst/>
          </a:prstGeom>
        </p:spPr>
      </p:pic>
      <p:pic>
        <p:nvPicPr>
          <p:cNvPr id="10" name="Picture 9" descr="A cartoon of a person with wings&#10;&#10;Description automatically generated">
            <a:extLst>
              <a:ext uri="{FF2B5EF4-FFF2-40B4-BE49-F238E27FC236}">
                <a16:creationId xmlns:a16="http://schemas.microsoft.com/office/drawing/2014/main" id="{9A56457C-BBE4-94DC-A4DD-718779F09C11}"/>
              </a:ext>
            </a:extLst>
          </p:cNvPr>
          <p:cNvPicPr>
            <a:picLocks noChangeAspect="1"/>
          </p:cNvPicPr>
          <p:nvPr/>
        </p:nvPicPr>
        <p:blipFill>
          <a:blip r:embed="rId6"/>
          <a:stretch>
            <a:fillRect/>
          </a:stretch>
        </p:blipFill>
        <p:spPr>
          <a:xfrm>
            <a:off x="4985524" y="4552055"/>
            <a:ext cx="1948675" cy="1320070"/>
          </a:xfrm>
          <a:prstGeom prst="rect">
            <a:avLst/>
          </a:prstGeom>
        </p:spPr>
      </p:pic>
      <p:pic>
        <p:nvPicPr>
          <p:cNvPr id="12" name="Picture 11" descr="A black and white drawing of a paint palette&#10;&#10;Description automatically generated">
            <a:extLst>
              <a:ext uri="{FF2B5EF4-FFF2-40B4-BE49-F238E27FC236}">
                <a16:creationId xmlns:a16="http://schemas.microsoft.com/office/drawing/2014/main" id="{57B8DE6C-B9A3-39FA-1E78-10D9AD6E2598}"/>
              </a:ext>
            </a:extLst>
          </p:cNvPr>
          <p:cNvPicPr>
            <a:picLocks noChangeAspect="1"/>
          </p:cNvPicPr>
          <p:nvPr/>
        </p:nvPicPr>
        <p:blipFill>
          <a:blip r:embed="rId7"/>
          <a:stretch>
            <a:fillRect/>
          </a:stretch>
        </p:blipFill>
        <p:spPr>
          <a:xfrm>
            <a:off x="4198359" y="121575"/>
            <a:ext cx="3795282" cy="1924750"/>
          </a:xfrm>
          <a:prstGeom prst="rect">
            <a:avLst/>
          </a:prstGeom>
        </p:spPr>
      </p:pic>
      <p:sp>
        <p:nvSpPr>
          <p:cNvPr id="16" name="Rounded Rectangle 15">
            <a:extLst>
              <a:ext uri="{FF2B5EF4-FFF2-40B4-BE49-F238E27FC236}">
                <a16:creationId xmlns:a16="http://schemas.microsoft.com/office/drawing/2014/main" id="{02C13238-69EE-BF54-4D07-BA846343DC4D}"/>
              </a:ext>
            </a:extLst>
          </p:cNvPr>
          <p:cNvSpPr/>
          <p:nvPr/>
        </p:nvSpPr>
        <p:spPr>
          <a:xfrm>
            <a:off x="0" y="13652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29EC4BB-5264-48BC-86CE-91BDC1296E39}"/>
              </a:ext>
            </a:extLst>
          </p:cNvPr>
          <p:cNvSpPr txBox="1"/>
          <p:nvPr/>
        </p:nvSpPr>
        <p:spPr>
          <a:xfrm>
            <a:off x="649355" y="959995"/>
            <a:ext cx="10893287" cy="461665"/>
          </a:xfrm>
          <a:prstGeom prst="rect">
            <a:avLst/>
          </a:prstGeom>
          <a:noFill/>
        </p:spPr>
        <p:txBody>
          <a:bodyPr wrap="square" rtlCol="0">
            <a:spAutoFit/>
          </a:bodyPr>
          <a:lstStyle/>
          <a:p>
            <a:r>
              <a:rPr lang="en-US" sz="2400" dirty="0">
                <a:latin typeface="Sagona" panose="020F0502020204030204" pitchFamily="34" charset="0"/>
              </a:rPr>
              <a:t>Suddenly, she sensed an evil magic—</a:t>
            </a:r>
            <a:r>
              <a:rPr lang="en-US" sz="2400" i="1" dirty="0">
                <a:latin typeface="Sagona" panose="020F0502020204030204" pitchFamily="34" charset="0"/>
              </a:rPr>
              <a:t>yellow magic.</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1</a:t>
            </a:fld>
            <a:endParaRPr lang="en-US" sz="3200" dirty="0">
              <a:solidFill>
                <a:schemeClr val="tx1"/>
              </a:solidFill>
            </a:endParaRPr>
          </a:p>
        </p:txBody>
      </p:sp>
    </p:spTree>
    <p:extLst>
      <p:ext uri="{BB962C8B-B14F-4D97-AF65-F5344CB8AC3E}">
        <p14:creationId xmlns:p14="http://schemas.microsoft.com/office/powerpoint/2010/main" val="69820417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000"/>
                                        <p:tgtEl>
                                          <p:spTgt spid="6"/>
                                        </p:tgtEl>
                                      </p:cBhvr>
                                    </p:animEffect>
                                  </p:childTnLst>
                                </p:cTn>
                              </p:par>
                            </p:childTnLst>
                          </p:cTn>
                        </p:par>
                        <p:par>
                          <p:cTn id="25" fill="hold">
                            <p:stCondLst>
                              <p:cond delay="3000"/>
                            </p:stCondLst>
                            <p:childTnLst>
                              <p:par>
                                <p:cTn id="26" presetID="10" presetClass="exit" presetSubtype="0" fill="hold" nodeType="after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4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par>
                          <p:cTn id="46" fill="hold">
                            <p:stCondLst>
                              <p:cond delay="500"/>
                            </p:stCondLst>
                            <p:childTnLst>
                              <p:par>
                                <p:cTn id="47" presetID="10" presetClass="exit" presetSubtype="0" fill="hold" grpId="1" nodeType="afterEffect">
                                  <p:stCondLst>
                                    <p:cond delay="0"/>
                                  </p:stCondLst>
                                  <p:childTnLst>
                                    <p:animEffect transition="out" filter="fade">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2000"/>
                                        <p:tgtEl>
                                          <p:spTgt spid="12"/>
                                        </p:tgtEl>
                                      </p:cBhvr>
                                    </p:animEffect>
                                  </p:childTnLst>
                                </p:cTn>
                              </p:par>
                            </p:childTnLst>
                          </p:cTn>
                        </p:par>
                        <p:par>
                          <p:cTn id="54" fill="hold">
                            <p:stCondLst>
                              <p:cond delay="3000"/>
                            </p:stCondLst>
                            <p:childTnLst>
                              <p:par>
                                <p:cTn id="55" presetID="42" presetClass="path" presetSubtype="0" accel="50000" decel="50000" fill="hold" nodeType="afterEffect">
                                  <p:stCondLst>
                                    <p:cond delay="0"/>
                                  </p:stCondLst>
                                  <p:childTnLst>
                                    <p:animMotion origin="layout" path="M 0 0 L 0 0.25 E" pathEditMode="relative" ptsTypes="">
                                      <p:cBhvr>
                                        <p:cTn id="56" dur="5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p:bldP spid="2" grpId="1"/>
      <p:bldP spid="16" grpId="0" animBg="1"/>
      <p:bldP spid="16" grpId="1" animBg="1"/>
      <p:bldP spid="15" grpId="0"/>
      <p:bldP spid="15"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Picture 2" descr="A grey rectangular object&#10;&#10;Description automatically generated">
            <a:extLst>
              <a:ext uri="{FF2B5EF4-FFF2-40B4-BE49-F238E27FC236}">
                <a16:creationId xmlns:a16="http://schemas.microsoft.com/office/drawing/2014/main" id="{B002F388-A758-BCEC-E2E3-42CB6AAB3CE4}"/>
              </a:ext>
            </a:extLst>
          </p:cNvPr>
          <p:cNvPicPr>
            <a:picLocks noChangeAspect="1"/>
          </p:cNvPicPr>
          <p:nvPr/>
        </p:nvPicPr>
        <p:blipFill>
          <a:blip r:embed="rId5"/>
          <a:stretch>
            <a:fillRect/>
          </a:stretch>
        </p:blipFill>
        <p:spPr>
          <a:xfrm>
            <a:off x="0" y="0"/>
            <a:ext cx="12192000" cy="6869604"/>
          </a:xfrm>
          <a:prstGeom prst="rect">
            <a:avLst/>
          </a:prstGeom>
        </p:spPr>
      </p:pic>
      <p:pic>
        <p:nvPicPr>
          <p:cNvPr id="8" name="Picture 7" descr="A cartoon of a dinosaur&#10;&#10;Description automatically generated">
            <a:extLst>
              <a:ext uri="{FF2B5EF4-FFF2-40B4-BE49-F238E27FC236}">
                <a16:creationId xmlns:a16="http://schemas.microsoft.com/office/drawing/2014/main" id="{726069B8-A8BB-204F-390C-3388B6A9F242}"/>
              </a:ext>
            </a:extLst>
          </p:cNvPr>
          <p:cNvPicPr>
            <a:picLocks noChangeAspect="1"/>
          </p:cNvPicPr>
          <p:nvPr/>
        </p:nvPicPr>
        <p:blipFill>
          <a:blip r:embed="rId6"/>
          <a:stretch>
            <a:fillRect/>
          </a:stretch>
        </p:blipFill>
        <p:spPr>
          <a:xfrm>
            <a:off x="5994008" y="1107716"/>
            <a:ext cx="5233184" cy="5431196"/>
          </a:xfrm>
          <a:prstGeom prst="rect">
            <a:avLst/>
          </a:prstGeom>
        </p:spPr>
      </p:pic>
      <p:pic>
        <p:nvPicPr>
          <p:cNvPr id="6" name="Picture 5" descr="A cartoon bug with blue eyes&#10;&#10;Description automatically generated">
            <a:extLst>
              <a:ext uri="{FF2B5EF4-FFF2-40B4-BE49-F238E27FC236}">
                <a16:creationId xmlns:a16="http://schemas.microsoft.com/office/drawing/2014/main" id="{68752EB4-DCC4-1002-83D6-6434C108A2C0}"/>
              </a:ext>
            </a:extLst>
          </p:cNvPr>
          <p:cNvPicPr>
            <a:picLocks noChangeAspect="1"/>
          </p:cNvPicPr>
          <p:nvPr/>
        </p:nvPicPr>
        <p:blipFill>
          <a:blip r:embed="rId7"/>
          <a:stretch>
            <a:fillRect/>
          </a:stretch>
        </p:blipFill>
        <p:spPr>
          <a:xfrm>
            <a:off x="862816" y="116475"/>
            <a:ext cx="5400615" cy="5750925"/>
          </a:xfrm>
          <a:prstGeom prst="rect">
            <a:avLst/>
          </a:prstGeom>
        </p:spPr>
      </p:pic>
      <p:pic>
        <p:nvPicPr>
          <p:cNvPr id="10" name="Picture 9" descr="A blue rectangle with white dots&#10;&#10;Description automatically generated">
            <a:extLst>
              <a:ext uri="{FF2B5EF4-FFF2-40B4-BE49-F238E27FC236}">
                <a16:creationId xmlns:a16="http://schemas.microsoft.com/office/drawing/2014/main" id="{F296552E-E6A7-EB7B-F918-C4A2177D9256}"/>
              </a:ext>
            </a:extLst>
          </p:cNvPr>
          <p:cNvPicPr>
            <a:picLocks noChangeAspect="1"/>
          </p:cNvPicPr>
          <p:nvPr/>
        </p:nvPicPr>
        <p:blipFill>
          <a:blip r:embed="rId8"/>
          <a:stretch>
            <a:fillRect/>
          </a:stretch>
        </p:blipFill>
        <p:spPr>
          <a:xfrm>
            <a:off x="-31848" y="-1"/>
            <a:ext cx="12360369" cy="6964472"/>
          </a:xfrm>
          <a:prstGeom prst="rect">
            <a:avLst/>
          </a:prstGeom>
        </p:spPr>
      </p:pic>
      <p:sp>
        <p:nvSpPr>
          <p:cNvPr id="11" name="Rounded Rectangle 10">
            <a:extLst>
              <a:ext uri="{FF2B5EF4-FFF2-40B4-BE49-F238E27FC236}">
                <a16:creationId xmlns:a16="http://schemas.microsoft.com/office/drawing/2014/main" id="{A10DA727-4631-4CD5-3F7A-F003E95DF94F}"/>
              </a:ext>
            </a:extLst>
          </p:cNvPr>
          <p:cNvSpPr/>
          <p:nvPr/>
        </p:nvSpPr>
        <p:spPr>
          <a:xfrm>
            <a:off x="-13570"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199B597-D61A-AFD9-FCD4-5AD7CFF9EA8E}"/>
              </a:ext>
            </a:extLst>
          </p:cNvPr>
          <p:cNvSpPr txBox="1"/>
          <p:nvPr/>
        </p:nvSpPr>
        <p:spPr>
          <a:xfrm>
            <a:off x="547364" y="5397059"/>
            <a:ext cx="10893287" cy="461665"/>
          </a:xfrm>
          <a:prstGeom prst="rect">
            <a:avLst/>
          </a:prstGeom>
          <a:noFill/>
        </p:spPr>
        <p:txBody>
          <a:bodyPr wrap="square" rtlCol="0">
            <a:spAutoFit/>
          </a:bodyPr>
          <a:lstStyle/>
          <a:p>
            <a:r>
              <a:rPr lang="en-US" sz="2400" dirty="0">
                <a:latin typeface="Sagona" panose="020F0502020204030204" pitchFamily="34" charset="0"/>
              </a:rPr>
              <a:t>With a small yet mighty cry, Deanna pushed back with all her might.</a:t>
            </a:r>
          </a:p>
        </p:txBody>
      </p:sp>
      <p:grpSp>
        <p:nvGrpSpPr>
          <p:cNvPr id="9" name="Group 8">
            <a:extLst>
              <a:ext uri="{FF2B5EF4-FFF2-40B4-BE49-F238E27FC236}">
                <a16:creationId xmlns:a16="http://schemas.microsoft.com/office/drawing/2014/main" id="{8560231E-297F-48E7-07C6-21F219A78672}"/>
              </a:ext>
            </a:extLst>
          </p:cNvPr>
          <p:cNvGrpSpPr/>
          <p:nvPr/>
        </p:nvGrpSpPr>
        <p:grpSpPr>
          <a:xfrm>
            <a:off x="486209" y="4786182"/>
            <a:ext cx="10069863" cy="1362197"/>
            <a:chOff x="469659" y="2666967"/>
            <a:chExt cx="10069863" cy="1362197"/>
          </a:xfrm>
        </p:grpSpPr>
        <p:sp>
          <p:nvSpPr>
            <p:cNvPr id="12" name="TextBox 11">
              <a:extLst>
                <a:ext uri="{FF2B5EF4-FFF2-40B4-BE49-F238E27FC236}">
                  <a16:creationId xmlns:a16="http://schemas.microsoft.com/office/drawing/2014/main" id="{7BAB0B70-2421-4CB2-3F78-55A4F8073CA4}"/>
                </a:ext>
              </a:extLst>
            </p:cNvPr>
            <p:cNvSpPr txBox="1"/>
            <p:nvPr/>
          </p:nvSpPr>
          <p:spPr>
            <a:xfrm>
              <a:off x="469659" y="3198167"/>
              <a:ext cx="10069863" cy="830997"/>
            </a:xfrm>
            <a:prstGeom prst="rect">
              <a:avLst/>
            </a:prstGeom>
            <a:noFill/>
          </p:spPr>
          <p:txBody>
            <a:bodyPr wrap="square">
              <a:spAutoFit/>
            </a:bodyPr>
            <a:lstStyle/>
            <a:p>
              <a:r>
                <a:rPr lang="en-US" sz="4800" i="1" dirty="0">
                  <a:latin typeface="Sagona" panose="020F0502020204030204" pitchFamily="34" charset="0"/>
                </a:rPr>
                <a:t>“</a:t>
              </a:r>
              <a:r>
                <a:rPr lang="en-US" sz="4800" i="1" dirty="0" err="1">
                  <a:latin typeface="Sagona" panose="020F0502020204030204" pitchFamily="34" charset="0"/>
                </a:rPr>
                <a:t>Yaaaaaaaah</a:t>
              </a:r>
              <a:r>
                <a:rPr lang="en-US" sz="4800" i="1" dirty="0">
                  <a:latin typeface="Sagona" panose="020F0502020204030204" pitchFamily="34" charset="0"/>
                </a:rPr>
                <a:t>!”</a:t>
              </a:r>
              <a:endParaRPr lang="en-US" sz="4800" i="1" dirty="0"/>
            </a:p>
          </p:txBody>
        </p:sp>
        <p:sp>
          <p:nvSpPr>
            <p:cNvPr id="13" name="TextBox 12">
              <a:extLst>
                <a:ext uri="{FF2B5EF4-FFF2-40B4-BE49-F238E27FC236}">
                  <a16:creationId xmlns:a16="http://schemas.microsoft.com/office/drawing/2014/main" id="{E7154F0A-2A9C-1151-CE2C-E304E1B956AB}"/>
                </a:ext>
              </a:extLst>
            </p:cNvPr>
            <p:cNvSpPr txBox="1"/>
            <p:nvPr/>
          </p:nvSpPr>
          <p:spPr>
            <a:xfrm>
              <a:off x="478805" y="2666967"/>
              <a:ext cx="1510385" cy="461665"/>
            </a:xfrm>
            <a:prstGeom prst="rect">
              <a:avLst/>
            </a:prstGeom>
            <a:noFill/>
          </p:spPr>
          <p:txBody>
            <a:bodyPr wrap="square">
              <a:spAutoFit/>
            </a:bodyPr>
            <a:lstStyle/>
            <a:p>
              <a:r>
                <a:rPr lang="en-US" sz="2400" dirty="0">
                  <a:solidFill>
                    <a:srgbClr val="00B0F0"/>
                  </a:solidFill>
                  <a:latin typeface="Sagona" panose="020F0502020204030204" pitchFamily="34" charset="0"/>
                </a:rPr>
                <a:t>Deanna</a:t>
              </a:r>
              <a:endParaRPr lang="en-US" sz="2400" dirty="0">
                <a:solidFill>
                  <a:srgbClr val="00B0F0"/>
                </a:solidFill>
              </a:endParaRPr>
            </a:p>
          </p:txBody>
        </p:sp>
      </p:grpSp>
      <p:sp>
        <p:nvSpPr>
          <p:cNvPr id="7" name="TextBox 6">
            <a:extLst>
              <a:ext uri="{FF2B5EF4-FFF2-40B4-BE49-F238E27FC236}">
                <a16:creationId xmlns:a16="http://schemas.microsoft.com/office/drawing/2014/main" id="{AFA60B98-232E-CA16-D65A-8A12E61270A3}"/>
              </a:ext>
            </a:extLst>
          </p:cNvPr>
          <p:cNvSpPr txBox="1"/>
          <p:nvPr/>
        </p:nvSpPr>
        <p:spPr>
          <a:xfrm>
            <a:off x="547363" y="5042480"/>
            <a:ext cx="10893287" cy="1200329"/>
          </a:xfrm>
          <a:prstGeom prst="rect">
            <a:avLst/>
          </a:prstGeom>
          <a:noFill/>
        </p:spPr>
        <p:txBody>
          <a:bodyPr wrap="square" rtlCol="0">
            <a:spAutoFit/>
          </a:bodyPr>
          <a:lstStyle/>
          <a:p>
            <a:r>
              <a:rPr lang="en-US" sz="2400" dirty="0">
                <a:latin typeface="Sagona" panose="020F0502020204030204" pitchFamily="34" charset="0"/>
              </a:rPr>
              <a:t>Her little body burned brighter and brighter with teal light. Lethabo and Athos squeezed their eyes shut as they dug in their heels and kept her steady.</a:t>
            </a:r>
          </a:p>
        </p:txBody>
      </p:sp>
      <p:sp>
        <p:nvSpPr>
          <p:cNvPr id="14" name="TextBox 13">
            <a:extLst>
              <a:ext uri="{FF2B5EF4-FFF2-40B4-BE49-F238E27FC236}">
                <a16:creationId xmlns:a16="http://schemas.microsoft.com/office/drawing/2014/main" id="{9DDA0547-C41F-8F55-36DA-96BAB85F884E}"/>
              </a:ext>
            </a:extLst>
          </p:cNvPr>
          <p:cNvSpPr txBox="1"/>
          <p:nvPr/>
        </p:nvSpPr>
        <p:spPr>
          <a:xfrm>
            <a:off x="533793" y="5040156"/>
            <a:ext cx="10893287" cy="1200329"/>
          </a:xfrm>
          <a:prstGeom prst="rect">
            <a:avLst/>
          </a:prstGeom>
          <a:noFill/>
        </p:spPr>
        <p:txBody>
          <a:bodyPr wrap="square" rtlCol="0">
            <a:spAutoFit/>
          </a:bodyPr>
          <a:lstStyle/>
          <a:p>
            <a:r>
              <a:rPr lang="en-US" sz="2400" dirty="0">
                <a:latin typeface="Sagona" panose="020F0502020204030204" pitchFamily="34" charset="0"/>
              </a:rPr>
              <a:t>The </a:t>
            </a:r>
            <a:r>
              <a:rPr lang="en-US" sz="2400" dirty="0" err="1">
                <a:latin typeface="Sagona" panose="020F0502020204030204" pitchFamily="34" charset="0"/>
              </a:rPr>
              <a:t>Smeared’s</a:t>
            </a:r>
            <a:r>
              <a:rPr lang="en-US" sz="2400" dirty="0">
                <a:latin typeface="Sagona" panose="020F0502020204030204" pitchFamily="34" charset="0"/>
              </a:rPr>
              <a:t> body chipped away from her power. It tried, oh how it tried to fight back, but even its mask was cracking even more from the pressure!</a:t>
            </a:r>
          </a:p>
        </p:txBody>
      </p:sp>
      <p:sp>
        <p:nvSpPr>
          <p:cNvPr id="15" name="TextBox 14">
            <a:extLst>
              <a:ext uri="{FF2B5EF4-FFF2-40B4-BE49-F238E27FC236}">
                <a16:creationId xmlns:a16="http://schemas.microsoft.com/office/drawing/2014/main" id="{FF0268B1-8139-3556-5375-B40324D64320}"/>
              </a:ext>
            </a:extLst>
          </p:cNvPr>
          <p:cNvSpPr txBox="1"/>
          <p:nvPr/>
        </p:nvSpPr>
        <p:spPr>
          <a:xfrm>
            <a:off x="520223" y="5371593"/>
            <a:ext cx="10893287" cy="461665"/>
          </a:xfrm>
          <a:prstGeom prst="rect">
            <a:avLst/>
          </a:prstGeom>
          <a:noFill/>
        </p:spPr>
        <p:txBody>
          <a:bodyPr wrap="square" rtlCol="0">
            <a:spAutoFit/>
          </a:bodyPr>
          <a:lstStyle/>
          <a:p>
            <a:r>
              <a:rPr lang="en-US" sz="2400" dirty="0">
                <a:latin typeface="Sagona" panose="020F0502020204030204" pitchFamily="34" charset="0"/>
              </a:rPr>
              <a:t>They pushed and pushed and pushed until, until, </a:t>
            </a:r>
            <a:r>
              <a:rPr lang="en-US" sz="2400" i="1" dirty="0">
                <a:latin typeface="Sagona" panose="020F0502020204030204" pitchFamily="34" charset="0"/>
              </a:rPr>
              <a:t>until…!</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r>
              <a:rPr lang="en-US" sz="3200" dirty="0">
                <a:solidFill>
                  <a:schemeClr val="tx1"/>
                </a:solidFill>
              </a:rPr>
              <a:t>18</a:t>
            </a:r>
          </a:p>
        </p:txBody>
      </p:sp>
    </p:spTree>
    <p:extLst>
      <p:ext uri="{BB962C8B-B14F-4D97-AF65-F5344CB8AC3E}">
        <p14:creationId xmlns:p14="http://schemas.microsoft.com/office/powerpoint/2010/main" val="232791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 fill="hold"/>
                                        <p:tgtEl>
                                          <p:spTgt spid="6"/>
                                        </p:tgtEl>
                                        <p:attrNameLst>
                                          <p:attrName>ppt_x</p:attrName>
                                        </p:attrNameLst>
                                      </p:cBhvr>
                                      <p:tavLst>
                                        <p:tav tm="0">
                                          <p:val>
                                            <p:strVal val="0-#ppt_w/2"/>
                                          </p:val>
                                        </p:tav>
                                        <p:tav tm="100000">
                                          <p:val>
                                            <p:strVal val="#ppt_x"/>
                                          </p:val>
                                        </p:tav>
                                      </p:tavLst>
                                    </p:anim>
                                    <p:anim calcmode="lin" valueType="num">
                                      <p:cBhvr additive="base">
                                        <p:cTn id="8" dur="1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1100"/>
                            </p:stCondLst>
                            <p:childTnLst>
                              <p:par>
                                <p:cTn id="10" presetID="2" presetClass="entr" presetSubtype="6" fill="hold" nodeType="afterEffect">
                                  <p:stCondLst>
                                    <p:cond delay="10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 fill="hold"/>
                                        <p:tgtEl>
                                          <p:spTgt spid="8"/>
                                        </p:tgtEl>
                                        <p:attrNameLst>
                                          <p:attrName>ppt_x</p:attrName>
                                        </p:attrNameLst>
                                      </p:cBhvr>
                                      <p:tavLst>
                                        <p:tav tm="0">
                                          <p:val>
                                            <p:strVal val="1+#ppt_w/2"/>
                                          </p:val>
                                        </p:tav>
                                        <p:tav tm="100000">
                                          <p:val>
                                            <p:strVal val="#ppt_x"/>
                                          </p:val>
                                        </p:tav>
                                      </p:tavLst>
                                    </p:anim>
                                    <p:anim calcmode="lin" valueType="num">
                                      <p:cBhvr additive="base">
                                        <p:cTn id="13" dur="1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2200"/>
                            </p:stCondLst>
                            <p:childTnLst>
                              <p:par>
                                <p:cTn id="15" presetID="1" presetClass="entr" presetSubtype="0" fill="hold" nodeType="afterEffect">
                                  <p:stCondLst>
                                    <p:cond delay="10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3200"/>
                            </p:stCondLst>
                            <p:childTnLst>
                              <p:par>
                                <p:cTn id="18" presetID="6" presetClass="exit" presetSubtype="32" fill="hold" nodeType="afterEffect">
                                  <p:stCondLst>
                                    <p:cond delay="0"/>
                                  </p:stCondLst>
                                  <p:childTnLst>
                                    <p:animEffect transition="out" filter="circle(out)">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subTnLst>
                                    <p:audio>
                                      <p:cMediaNode>
                                        <p:cTn display="0" masterRel="sameClick">
                                          <p:stCondLst>
                                            <p:cond evt="begin" delay="0">
                                              <p:tn val="18"/>
                                            </p:cond>
                                          </p:stCondLst>
                                          <p:endCondLst>
                                            <p:cond evt="onStopAudio" delay="0">
                                              <p:tgtEl>
                                                <p:sldTgt/>
                                              </p:tgtEl>
                                            </p:cond>
                                          </p:endCondLst>
                                        </p:cTn>
                                        <p:tgtEl>
                                          <p:sndTgt r:embed="rId3" name="wind.wav"/>
                                        </p:tgtEl>
                                      </p:cMediaNode>
                                    </p:audio>
                                  </p:subTnLst>
                                </p:cTn>
                              </p:par>
                              <p:par>
                                <p:cTn id="21" presetID="1" presetClass="exit" presetSubtype="0" fill="hold"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childTnLst>
                          </p:cTn>
                        </p:par>
                        <p:par>
                          <p:cTn id="77" fill="hold">
                            <p:stCondLst>
                              <p:cond delay="500"/>
                            </p:stCondLst>
                            <p:childTnLst>
                              <p:par>
                                <p:cTn id="78" presetID="10" presetClass="exit" presetSubtype="0" fill="hold" grpId="1" nodeType="afterEffect">
                                  <p:stCondLst>
                                    <p:cond delay="0"/>
                                  </p:stCondLst>
                                  <p:childTnLst>
                                    <p:animEffect transition="out" filter="fade">
                                      <p:cBhvr>
                                        <p:cTn id="79" dur="500"/>
                                        <p:tgtEl>
                                          <p:spTgt spid="11"/>
                                        </p:tgtEl>
                                      </p:cBhvr>
                                    </p:animEffect>
                                    <p:set>
                                      <p:cBhvr>
                                        <p:cTn id="8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 grpId="0"/>
      <p:bldP spid="2" grpId="1"/>
      <p:bldP spid="7" grpId="0"/>
      <p:bldP spid="7" grpId="1"/>
      <p:bldP spid="14" grpId="0"/>
      <p:bldP spid="14" grpId="1"/>
      <p:bldP spid="15" grpId="0"/>
      <p:bldP spid="15"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7FF0A4-D94D-E1F7-4951-59F2428465A0}"/>
              </a:ext>
            </a:extLst>
          </p:cNvPr>
          <p:cNvSpPr>
            <a:spLocks noGrp="1"/>
          </p:cNvSpPr>
          <p:nvPr>
            <p:ph idx="1"/>
          </p:nvPr>
        </p:nvSpPr>
        <p:spPr>
          <a:xfrm>
            <a:off x="838200" y="3428999"/>
            <a:ext cx="10515600" cy="2747963"/>
          </a:xfrm>
        </p:spPr>
        <p:txBody>
          <a:bodyPr/>
          <a:lstStyle/>
          <a:p>
            <a:r>
              <a:rPr lang="en-US" dirty="0">
                <a:solidFill>
                  <a:schemeClr val="bg1"/>
                </a:solidFill>
              </a:rPr>
              <a:t>END OF Storybook Mode 3</a:t>
            </a:r>
          </a:p>
          <a:p>
            <a:r>
              <a:rPr lang="en-US" dirty="0">
                <a:solidFill>
                  <a:schemeClr val="bg1"/>
                </a:solidFill>
              </a:rPr>
              <a:t>TRANSITION TO Trailer</a:t>
            </a:r>
          </a:p>
          <a:p>
            <a:endParaRPr lang="en-US" dirty="0"/>
          </a:p>
        </p:txBody>
      </p:sp>
      <p:sp>
        <p:nvSpPr>
          <p:cNvPr id="4" name="Slide Number Placeholder 3">
            <a:extLst>
              <a:ext uri="{FF2B5EF4-FFF2-40B4-BE49-F238E27FC236}">
                <a16:creationId xmlns:a16="http://schemas.microsoft.com/office/drawing/2014/main" id="{242CE5D0-51BC-10A3-0075-CA942AF969E4}"/>
              </a:ext>
            </a:extLst>
          </p:cNvPr>
          <p:cNvSpPr>
            <a:spLocks noGrp="1"/>
          </p:cNvSpPr>
          <p:nvPr>
            <p:ph type="sldNum" sz="quarter" idx="12"/>
          </p:nvPr>
        </p:nvSpPr>
        <p:spPr/>
        <p:txBody>
          <a:bodyPr/>
          <a:lstStyle/>
          <a:p>
            <a:fld id="{CBB67A9F-861E-CD49-B2C6-B5974E4E9700}" type="slidenum">
              <a:rPr lang="en-US" smtClean="0"/>
              <a:t>20</a:t>
            </a:fld>
            <a:endParaRPr lang="en-US"/>
          </a:p>
        </p:txBody>
      </p:sp>
    </p:spTree>
    <p:extLst>
      <p:ext uri="{BB962C8B-B14F-4D97-AF65-F5344CB8AC3E}">
        <p14:creationId xmlns:p14="http://schemas.microsoft.com/office/powerpoint/2010/main" val="7686619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C66057-FB97-61F2-9DB1-37EBA84F93A6}"/>
              </a:ext>
            </a:extLst>
          </p:cNvPr>
          <p:cNvSpPr>
            <a:spLocks noGrp="1"/>
          </p:cNvSpPr>
          <p:nvPr>
            <p:ph type="sldNum" sz="quarter" idx="12"/>
          </p:nvPr>
        </p:nvSpPr>
        <p:spPr/>
        <p:txBody>
          <a:bodyPr/>
          <a:lstStyle/>
          <a:p>
            <a:fld id="{CBB67A9F-861E-CD49-B2C6-B5974E4E9700}" type="slidenum">
              <a:rPr lang="en-US" smtClean="0"/>
              <a:t>21</a:t>
            </a:fld>
            <a:endParaRPr lang="en-US"/>
          </a:p>
        </p:txBody>
      </p:sp>
      <p:grpSp>
        <p:nvGrpSpPr>
          <p:cNvPr id="7" name="Group 6">
            <a:extLst>
              <a:ext uri="{FF2B5EF4-FFF2-40B4-BE49-F238E27FC236}">
                <a16:creationId xmlns:a16="http://schemas.microsoft.com/office/drawing/2014/main" id="{D439CBE7-FC4F-FCB2-DA3E-A595DEDB9246}"/>
              </a:ext>
            </a:extLst>
          </p:cNvPr>
          <p:cNvGrpSpPr/>
          <p:nvPr/>
        </p:nvGrpSpPr>
        <p:grpSpPr>
          <a:xfrm>
            <a:off x="460513" y="480173"/>
            <a:ext cx="10069863" cy="958098"/>
            <a:chOff x="460513" y="480173"/>
            <a:chExt cx="10069863" cy="958098"/>
          </a:xfrm>
        </p:grpSpPr>
        <p:sp>
          <p:nvSpPr>
            <p:cNvPr id="5" name="TextBox 4">
              <a:extLst>
                <a:ext uri="{FF2B5EF4-FFF2-40B4-BE49-F238E27FC236}">
                  <a16:creationId xmlns:a16="http://schemas.microsoft.com/office/drawing/2014/main" id="{CBF86238-D60C-931F-C17D-A07C8EA91CF6}"/>
                </a:ext>
              </a:extLst>
            </p:cNvPr>
            <p:cNvSpPr txBox="1"/>
            <p:nvPr/>
          </p:nvSpPr>
          <p:spPr>
            <a:xfrm>
              <a:off x="460513" y="976606"/>
              <a:ext cx="10069863" cy="461665"/>
            </a:xfrm>
            <a:prstGeom prst="rect">
              <a:avLst/>
            </a:prstGeom>
            <a:noFill/>
          </p:spPr>
          <p:txBody>
            <a:bodyPr wrap="square">
              <a:spAutoFit/>
            </a:bodyPr>
            <a:lstStyle/>
            <a:p>
              <a:r>
                <a:rPr lang="en-US" sz="2400" dirty="0">
                  <a:latin typeface="Sagona" panose="02010004040101010103" pitchFamily="2" charset="0"/>
                </a:rPr>
                <a:t>“Dialogue.”</a:t>
              </a:r>
            </a:p>
          </p:txBody>
        </p:sp>
        <p:sp>
          <p:nvSpPr>
            <p:cNvPr id="6" name="TextBox 5">
              <a:extLst>
                <a:ext uri="{FF2B5EF4-FFF2-40B4-BE49-F238E27FC236}">
                  <a16:creationId xmlns:a16="http://schemas.microsoft.com/office/drawing/2014/main" id="{28AD34C3-3168-A2EE-2605-8D38E51ED121}"/>
                </a:ext>
              </a:extLst>
            </p:cNvPr>
            <p:cNvSpPr txBox="1"/>
            <p:nvPr/>
          </p:nvSpPr>
          <p:spPr>
            <a:xfrm>
              <a:off x="469659" y="480173"/>
              <a:ext cx="1510385" cy="461665"/>
            </a:xfrm>
            <a:prstGeom prst="rect">
              <a:avLst/>
            </a:prstGeom>
            <a:noFill/>
          </p:spPr>
          <p:txBody>
            <a:bodyPr wrap="square">
              <a:spAutoFit/>
            </a:bodyPr>
            <a:lstStyle/>
            <a:p>
              <a:r>
                <a:rPr lang="en-US" sz="2400" dirty="0">
                  <a:solidFill>
                    <a:srgbClr val="C00000"/>
                  </a:solidFill>
                  <a:latin typeface="Sagona" panose="020F0502020204030204" pitchFamily="34" charset="0"/>
                </a:rPr>
                <a:t>Lethabo</a:t>
              </a:r>
              <a:endParaRPr lang="en-US" sz="2400" dirty="0">
                <a:solidFill>
                  <a:srgbClr val="C00000"/>
                </a:solidFill>
              </a:endParaRPr>
            </a:p>
          </p:txBody>
        </p:sp>
      </p:grpSp>
      <p:grpSp>
        <p:nvGrpSpPr>
          <p:cNvPr id="10" name="Group 9">
            <a:extLst>
              <a:ext uri="{FF2B5EF4-FFF2-40B4-BE49-F238E27FC236}">
                <a16:creationId xmlns:a16="http://schemas.microsoft.com/office/drawing/2014/main" id="{D8675CCE-7DBC-8FBF-F261-9422B784C6DE}"/>
              </a:ext>
            </a:extLst>
          </p:cNvPr>
          <p:cNvGrpSpPr/>
          <p:nvPr/>
        </p:nvGrpSpPr>
        <p:grpSpPr>
          <a:xfrm>
            <a:off x="469659" y="2189980"/>
            <a:ext cx="10069863" cy="992865"/>
            <a:chOff x="469659" y="2666967"/>
            <a:chExt cx="10069863" cy="992865"/>
          </a:xfrm>
        </p:grpSpPr>
        <p:sp>
          <p:nvSpPr>
            <p:cNvPr id="8" name="TextBox 7">
              <a:extLst>
                <a:ext uri="{FF2B5EF4-FFF2-40B4-BE49-F238E27FC236}">
                  <a16:creationId xmlns:a16="http://schemas.microsoft.com/office/drawing/2014/main" id="{9D9BDD54-415B-3201-8200-2382D9A29700}"/>
                </a:ext>
              </a:extLst>
            </p:cNvPr>
            <p:cNvSpPr txBox="1"/>
            <p:nvPr/>
          </p:nvSpPr>
          <p:spPr>
            <a:xfrm>
              <a:off x="469659" y="3198167"/>
              <a:ext cx="10069863" cy="461665"/>
            </a:xfrm>
            <a:prstGeom prst="rect">
              <a:avLst/>
            </a:prstGeom>
            <a:noFill/>
          </p:spPr>
          <p:txBody>
            <a:bodyPr wrap="square">
              <a:spAutoFit/>
            </a:bodyPr>
            <a:lstStyle/>
            <a:p>
              <a:r>
                <a:rPr lang="en-US" sz="2400" dirty="0">
                  <a:latin typeface="Sagona" panose="020F0502020204030204" pitchFamily="34" charset="0"/>
                </a:rPr>
                <a:t>“Dialogue.”</a:t>
              </a:r>
              <a:endParaRPr lang="en-US" sz="2400" dirty="0"/>
            </a:p>
          </p:txBody>
        </p:sp>
        <p:sp>
          <p:nvSpPr>
            <p:cNvPr id="9" name="TextBox 8">
              <a:extLst>
                <a:ext uri="{FF2B5EF4-FFF2-40B4-BE49-F238E27FC236}">
                  <a16:creationId xmlns:a16="http://schemas.microsoft.com/office/drawing/2014/main" id="{B40719E6-19F5-FE6B-979D-067B94AC782B}"/>
                </a:ext>
              </a:extLst>
            </p:cNvPr>
            <p:cNvSpPr txBox="1"/>
            <p:nvPr/>
          </p:nvSpPr>
          <p:spPr>
            <a:xfrm>
              <a:off x="478805" y="2666967"/>
              <a:ext cx="1510385" cy="461665"/>
            </a:xfrm>
            <a:prstGeom prst="rect">
              <a:avLst/>
            </a:prstGeom>
            <a:noFill/>
          </p:spPr>
          <p:txBody>
            <a:bodyPr wrap="square">
              <a:spAutoFit/>
            </a:bodyPr>
            <a:lstStyle/>
            <a:p>
              <a:r>
                <a:rPr lang="en-US" sz="2400" dirty="0">
                  <a:solidFill>
                    <a:srgbClr val="00B0F0"/>
                  </a:solidFill>
                  <a:latin typeface="Sagona" panose="020F0502020204030204" pitchFamily="34" charset="0"/>
                </a:rPr>
                <a:t>Deanna</a:t>
              </a:r>
              <a:endParaRPr lang="en-US" sz="2400" dirty="0">
                <a:solidFill>
                  <a:srgbClr val="00B0F0"/>
                </a:solidFill>
              </a:endParaRPr>
            </a:p>
          </p:txBody>
        </p:sp>
      </p:grpSp>
      <p:grpSp>
        <p:nvGrpSpPr>
          <p:cNvPr id="13" name="Group 12">
            <a:extLst>
              <a:ext uri="{FF2B5EF4-FFF2-40B4-BE49-F238E27FC236}">
                <a16:creationId xmlns:a16="http://schemas.microsoft.com/office/drawing/2014/main" id="{4B6CCFCC-1C2D-0DAE-060B-5D60C1704155}"/>
              </a:ext>
            </a:extLst>
          </p:cNvPr>
          <p:cNvGrpSpPr/>
          <p:nvPr/>
        </p:nvGrpSpPr>
        <p:grpSpPr>
          <a:xfrm>
            <a:off x="460512" y="3934554"/>
            <a:ext cx="10069863" cy="953973"/>
            <a:chOff x="478805" y="4927421"/>
            <a:chExt cx="10069863" cy="953973"/>
          </a:xfrm>
        </p:grpSpPr>
        <p:sp>
          <p:nvSpPr>
            <p:cNvPr id="11" name="TextBox 10">
              <a:extLst>
                <a:ext uri="{FF2B5EF4-FFF2-40B4-BE49-F238E27FC236}">
                  <a16:creationId xmlns:a16="http://schemas.microsoft.com/office/drawing/2014/main" id="{D2A639D3-72BD-AF09-F30F-0403B807DB3D}"/>
                </a:ext>
              </a:extLst>
            </p:cNvPr>
            <p:cNvSpPr txBox="1"/>
            <p:nvPr/>
          </p:nvSpPr>
          <p:spPr>
            <a:xfrm>
              <a:off x="478805" y="5419729"/>
              <a:ext cx="10069863" cy="461665"/>
            </a:xfrm>
            <a:prstGeom prst="rect">
              <a:avLst/>
            </a:prstGeom>
            <a:noFill/>
          </p:spPr>
          <p:txBody>
            <a:bodyPr wrap="square">
              <a:spAutoFit/>
            </a:bodyPr>
            <a:lstStyle/>
            <a:p>
              <a:r>
                <a:rPr lang="en-US" sz="2400" dirty="0">
                  <a:latin typeface="Sagona" panose="020F0502020204030204" pitchFamily="34" charset="0"/>
                </a:rPr>
                <a:t>“Dialogue.”</a:t>
              </a:r>
              <a:endParaRPr lang="en-US" sz="2400" dirty="0">
                <a:latin typeface="Sagona" panose="02010004040101010103" pitchFamily="2" charset="0"/>
              </a:endParaRPr>
            </a:p>
          </p:txBody>
        </p:sp>
        <p:sp>
          <p:nvSpPr>
            <p:cNvPr id="12" name="TextBox 11">
              <a:extLst>
                <a:ext uri="{FF2B5EF4-FFF2-40B4-BE49-F238E27FC236}">
                  <a16:creationId xmlns:a16="http://schemas.microsoft.com/office/drawing/2014/main" id="{660339DB-D60C-A3FA-EFFD-C9960EA698D8}"/>
                </a:ext>
              </a:extLst>
            </p:cNvPr>
            <p:cNvSpPr txBox="1"/>
            <p:nvPr/>
          </p:nvSpPr>
          <p:spPr>
            <a:xfrm>
              <a:off x="498519" y="4927421"/>
              <a:ext cx="1510385" cy="461665"/>
            </a:xfrm>
            <a:prstGeom prst="rect">
              <a:avLst/>
            </a:prstGeom>
            <a:noFill/>
          </p:spPr>
          <p:txBody>
            <a:bodyPr wrap="square">
              <a:spAutoFit/>
            </a:bodyPr>
            <a:lstStyle/>
            <a:p>
              <a:r>
                <a:rPr lang="en-US" sz="2400" dirty="0">
                  <a:solidFill>
                    <a:schemeClr val="accent6"/>
                  </a:solidFill>
                  <a:latin typeface="Sagona" panose="020F0502020204030204" pitchFamily="34" charset="0"/>
                </a:rPr>
                <a:t>Athos</a:t>
              </a:r>
              <a:endParaRPr lang="en-US" sz="2400" dirty="0">
                <a:solidFill>
                  <a:schemeClr val="accent6"/>
                </a:solidFill>
              </a:endParaRPr>
            </a:p>
          </p:txBody>
        </p:sp>
      </p:grpSp>
      <p:sp>
        <p:nvSpPr>
          <p:cNvPr id="16" name="TextBox 15">
            <a:extLst>
              <a:ext uri="{FF2B5EF4-FFF2-40B4-BE49-F238E27FC236}">
                <a16:creationId xmlns:a16="http://schemas.microsoft.com/office/drawing/2014/main" id="{DBAEC5A5-8062-0512-3634-5D5C8F6284E8}"/>
              </a:ext>
            </a:extLst>
          </p:cNvPr>
          <p:cNvSpPr txBox="1"/>
          <p:nvPr/>
        </p:nvSpPr>
        <p:spPr>
          <a:xfrm>
            <a:off x="460512" y="5670879"/>
            <a:ext cx="10893287" cy="461665"/>
          </a:xfrm>
          <a:prstGeom prst="rect">
            <a:avLst/>
          </a:prstGeom>
          <a:noFill/>
        </p:spPr>
        <p:txBody>
          <a:bodyPr wrap="square" rtlCol="0">
            <a:spAutoFit/>
          </a:bodyPr>
          <a:lstStyle/>
          <a:p>
            <a:r>
              <a:rPr lang="en-US" sz="2400" dirty="0">
                <a:latin typeface="Sagona" panose="020F0502020204030204" pitchFamily="34" charset="0"/>
              </a:rPr>
              <a:t>Narration.</a:t>
            </a:r>
          </a:p>
        </p:txBody>
      </p:sp>
    </p:spTree>
    <p:extLst>
      <p:ext uri="{BB962C8B-B14F-4D97-AF65-F5344CB8AC3E}">
        <p14:creationId xmlns:p14="http://schemas.microsoft.com/office/powerpoint/2010/main" val="83856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C25E2F7-58E5-6156-8DEA-E74116498345}"/>
              </a:ext>
            </a:extLst>
          </p:cNvPr>
          <p:cNvGrpSpPr/>
          <p:nvPr/>
        </p:nvGrpSpPr>
        <p:grpSpPr>
          <a:xfrm>
            <a:off x="0" y="997167"/>
            <a:ext cx="11561900" cy="5652066"/>
            <a:chOff x="0" y="-1"/>
            <a:chExt cx="11561900" cy="5652066"/>
          </a:xfrm>
        </p:grpSpPr>
        <p:pic>
          <p:nvPicPr>
            <p:cNvPr id="3" name="Picture 2" descr="A cartoon of a ghost&#10;&#10;Description automatically generated">
              <a:extLst>
                <a:ext uri="{FF2B5EF4-FFF2-40B4-BE49-F238E27FC236}">
                  <a16:creationId xmlns:a16="http://schemas.microsoft.com/office/drawing/2014/main" id="{32F225A7-FC5C-968A-255D-E9615B8622B8}"/>
                </a:ext>
              </a:extLst>
            </p:cNvPr>
            <p:cNvPicPr>
              <a:picLocks noChangeAspect="1"/>
            </p:cNvPicPr>
            <p:nvPr/>
          </p:nvPicPr>
          <p:blipFill>
            <a:blip r:embed="rId4"/>
            <a:stretch>
              <a:fillRect/>
            </a:stretch>
          </p:blipFill>
          <p:spPr>
            <a:xfrm>
              <a:off x="0" y="-1"/>
              <a:ext cx="11561900" cy="5173249"/>
            </a:xfrm>
            <a:prstGeom prst="rect">
              <a:avLst/>
            </a:prstGeom>
          </p:spPr>
        </p:pic>
        <p:pic>
          <p:nvPicPr>
            <p:cNvPr id="6" name="Picture 5" descr="A cartoon character with a black background&#10;&#10;Description automatically generated">
              <a:extLst>
                <a:ext uri="{FF2B5EF4-FFF2-40B4-BE49-F238E27FC236}">
                  <a16:creationId xmlns:a16="http://schemas.microsoft.com/office/drawing/2014/main" id="{8D3D8261-05B7-A9DC-DA5F-94D9E1970010}"/>
                </a:ext>
              </a:extLst>
            </p:cNvPr>
            <p:cNvPicPr>
              <a:picLocks noChangeAspect="1"/>
            </p:cNvPicPr>
            <p:nvPr/>
          </p:nvPicPr>
          <p:blipFill>
            <a:blip r:embed="rId5"/>
            <a:stretch>
              <a:fillRect/>
            </a:stretch>
          </p:blipFill>
          <p:spPr>
            <a:xfrm>
              <a:off x="7443939" y="3654946"/>
              <a:ext cx="1775217" cy="1997119"/>
            </a:xfrm>
            <a:prstGeom prst="rect">
              <a:avLst/>
            </a:prstGeom>
          </p:spPr>
        </p:pic>
      </p:grpSp>
      <p:sp>
        <p:nvSpPr>
          <p:cNvPr id="7" name="Rounded Rectangle 6">
            <a:extLst>
              <a:ext uri="{FF2B5EF4-FFF2-40B4-BE49-F238E27FC236}">
                <a16:creationId xmlns:a16="http://schemas.microsoft.com/office/drawing/2014/main" id="{B74322A8-D9B2-3DA7-29F9-958D0C427A27}"/>
              </a:ext>
            </a:extLst>
          </p:cNvPr>
          <p:cNvSpPr/>
          <p:nvPr/>
        </p:nvSpPr>
        <p:spPr>
          <a:xfrm>
            <a:off x="0" y="13652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7458E087-CBC5-B8B5-2555-3696C89656D3}"/>
              </a:ext>
            </a:extLst>
          </p:cNvPr>
          <p:cNvGrpSpPr/>
          <p:nvPr/>
        </p:nvGrpSpPr>
        <p:grpSpPr>
          <a:xfrm>
            <a:off x="0" y="912725"/>
            <a:ext cx="9045267" cy="5598047"/>
            <a:chOff x="0" y="912725"/>
            <a:chExt cx="9045267" cy="5598047"/>
          </a:xfrm>
        </p:grpSpPr>
        <p:pic>
          <p:nvPicPr>
            <p:cNvPr id="9" name="Picture 8" descr="A cartoon&#10;&#10;Description automatically generated">
              <a:extLst>
                <a:ext uri="{FF2B5EF4-FFF2-40B4-BE49-F238E27FC236}">
                  <a16:creationId xmlns:a16="http://schemas.microsoft.com/office/drawing/2014/main" id="{E925D308-F46A-801F-6FAB-F5F25769B04B}"/>
                </a:ext>
              </a:extLst>
            </p:cNvPr>
            <p:cNvPicPr>
              <a:picLocks noChangeAspect="1"/>
            </p:cNvPicPr>
            <p:nvPr/>
          </p:nvPicPr>
          <p:blipFill>
            <a:blip r:embed="rId6"/>
            <a:stretch>
              <a:fillRect/>
            </a:stretch>
          </p:blipFill>
          <p:spPr>
            <a:xfrm>
              <a:off x="0" y="912725"/>
              <a:ext cx="9045267" cy="4960308"/>
            </a:xfrm>
            <a:prstGeom prst="rect">
              <a:avLst/>
            </a:prstGeom>
          </p:spPr>
        </p:pic>
        <p:pic>
          <p:nvPicPr>
            <p:cNvPr id="13" name="Picture 12" descr="A cartoon of a person with a surfboard&#10;&#10;Description automatically generated">
              <a:extLst>
                <a:ext uri="{FF2B5EF4-FFF2-40B4-BE49-F238E27FC236}">
                  <a16:creationId xmlns:a16="http://schemas.microsoft.com/office/drawing/2014/main" id="{8B6E94D1-4808-D069-3948-CA9ECF54A95A}"/>
                </a:ext>
              </a:extLst>
            </p:cNvPr>
            <p:cNvPicPr>
              <a:picLocks noChangeAspect="1"/>
            </p:cNvPicPr>
            <p:nvPr/>
          </p:nvPicPr>
          <p:blipFill>
            <a:blip r:embed="rId7"/>
            <a:stretch>
              <a:fillRect/>
            </a:stretch>
          </p:blipFill>
          <p:spPr>
            <a:xfrm>
              <a:off x="7173101" y="5179359"/>
              <a:ext cx="1775217" cy="1331413"/>
            </a:xfrm>
            <a:prstGeom prst="rect">
              <a:avLst/>
            </a:prstGeom>
          </p:spPr>
        </p:pic>
      </p:grpSp>
      <p:pic>
        <p:nvPicPr>
          <p:cNvPr id="24" name="Picture 23" descr="A grey silhouette of a bird&#10;&#10;Description automatically generated">
            <a:extLst>
              <a:ext uri="{FF2B5EF4-FFF2-40B4-BE49-F238E27FC236}">
                <a16:creationId xmlns:a16="http://schemas.microsoft.com/office/drawing/2014/main" id="{3644163E-BB7D-8342-272D-868D6DE4B127}"/>
              </a:ext>
            </a:extLst>
          </p:cNvPr>
          <p:cNvPicPr>
            <a:picLocks noChangeAspect="1"/>
          </p:cNvPicPr>
          <p:nvPr/>
        </p:nvPicPr>
        <p:blipFill>
          <a:blip r:embed="rId8"/>
          <a:stretch>
            <a:fillRect/>
          </a:stretch>
        </p:blipFill>
        <p:spPr>
          <a:xfrm>
            <a:off x="246323" y="1352811"/>
            <a:ext cx="11945677" cy="5819689"/>
          </a:xfrm>
          <a:prstGeom prst="rect">
            <a:avLst/>
          </a:prstGeom>
        </p:spPr>
      </p:pic>
      <p:pic>
        <p:nvPicPr>
          <p:cNvPr id="11" name="Picture 10" descr="A white drawing of a spear&#10;&#10;Description automatically generated">
            <a:extLst>
              <a:ext uri="{FF2B5EF4-FFF2-40B4-BE49-F238E27FC236}">
                <a16:creationId xmlns:a16="http://schemas.microsoft.com/office/drawing/2014/main" id="{98D8BBDB-05C1-664D-9B78-B44C0485325B}"/>
              </a:ext>
            </a:extLst>
          </p:cNvPr>
          <p:cNvPicPr>
            <a:picLocks noChangeAspect="1"/>
          </p:cNvPicPr>
          <p:nvPr/>
        </p:nvPicPr>
        <p:blipFill>
          <a:blip r:embed="rId9"/>
          <a:stretch>
            <a:fillRect/>
          </a:stretch>
        </p:blipFill>
        <p:spPr>
          <a:xfrm>
            <a:off x="4830357" y="2161092"/>
            <a:ext cx="3908614" cy="3988928"/>
          </a:xfrm>
          <a:prstGeom prst="rect">
            <a:avLst/>
          </a:prstGeom>
        </p:spPr>
      </p:pic>
      <p:pic>
        <p:nvPicPr>
          <p:cNvPr id="22" name="Picture 21">
            <a:extLst>
              <a:ext uri="{FF2B5EF4-FFF2-40B4-BE49-F238E27FC236}">
                <a16:creationId xmlns:a16="http://schemas.microsoft.com/office/drawing/2014/main" id="{897015CC-9CCE-417A-F0E4-1613DBA3C883}"/>
              </a:ext>
            </a:extLst>
          </p:cNvPr>
          <p:cNvPicPr>
            <a:picLocks noChangeAspect="1"/>
          </p:cNvPicPr>
          <p:nvPr/>
        </p:nvPicPr>
        <p:blipFill>
          <a:blip r:embed="rId10"/>
          <a:stretch>
            <a:fillRect/>
          </a:stretch>
        </p:blipFill>
        <p:spPr>
          <a:xfrm>
            <a:off x="1619080" y="2896879"/>
            <a:ext cx="9673698" cy="3835135"/>
          </a:xfrm>
          <a:prstGeom prst="rect">
            <a:avLst/>
          </a:prstGeom>
        </p:spPr>
      </p:pic>
      <p:sp>
        <p:nvSpPr>
          <p:cNvPr id="20" name="Rounded Rectangle 19">
            <a:extLst>
              <a:ext uri="{FF2B5EF4-FFF2-40B4-BE49-F238E27FC236}">
                <a16:creationId xmlns:a16="http://schemas.microsoft.com/office/drawing/2014/main" id="{5DCD166A-9C66-C83B-A83B-FDFAB9B512C8}"/>
              </a:ext>
            </a:extLst>
          </p:cNvPr>
          <p:cNvSpPr/>
          <p:nvPr/>
        </p:nvSpPr>
        <p:spPr>
          <a:xfrm>
            <a:off x="0" y="13818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2FF2D02-B6E2-BF12-F137-08E16E7D9058}"/>
              </a:ext>
            </a:extLst>
          </p:cNvPr>
          <p:cNvSpPr txBox="1"/>
          <p:nvPr/>
        </p:nvSpPr>
        <p:spPr>
          <a:xfrm>
            <a:off x="619819" y="790279"/>
            <a:ext cx="10893287" cy="830997"/>
          </a:xfrm>
          <a:prstGeom prst="rect">
            <a:avLst/>
          </a:prstGeom>
          <a:noFill/>
        </p:spPr>
        <p:txBody>
          <a:bodyPr wrap="square" rtlCol="0">
            <a:spAutoFit/>
          </a:bodyPr>
          <a:lstStyle/>
          <a:p>
            <a:r>
              <a:rPr lang="en-US" sz="2400" dirty="0">
                <a:latin typeface="Sagona" panose="020F0502020204030204" pitchFamily="34" charset="0"/>
              </a:rPr>
              <a:t>The Smeared recoiled from the sudden spear. A blur then swooped by, scooping Deanna up in great speeds, much to the </a:t>
            </a:r>
            <a:r>
              <a:rPr lang="en-US" sz="2400" dirty="0" err="1">
                <a:latin typeface="Sagona" panose="020F0502020204030204" pitchFamily="34" charset="0"/>
              </a:rPr>
              <a:t>Smeared’s</a:t>
            </a:r>
            <a:r>
              <a:rPr lang="en-US" sz="2400" dirty="0">
                <a:latin typeface="Sagona" panose="020F0502020204030204" pitchFamily="34" charset="0"/>
              </a:rPr>
              <a:t> ire.</a:t>
            </a:r>
            <a:endParaRPr lang="en-US" sz="2400" i="1" dirty="0">
              <a:latin typeface="Sagona" panose="020F0502020204030204" pitchFamily="34" charset="0"/>
            </a:endParaRP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2</a:t>
            </a:fld>
            <a:endParaRPr lang="en-US" sz="3200" dirty="0">
              <a:solidFill>
                <a:schemeClr val="tx1"/>
              </a:solidFill>
            </a:endParaRPr>
          </a:p>
        </p:txBody>
      </p:sp>
      <p:sp>
        <p:nvSpPr>
          <p:cNvPr id="2" name="TextBox 1">
            <a:extLst>
              <a:ext uri="{FF2B5EF4-FFF2-40B4-BE49-F238E27FC236}">
                <a16:creationId xmlns:a16="http://schemas.microsoft.com/office/drawing/2014/main" id="{0B0F4016-4E67-89B1-20C6-5E9737D10B3C}"/>
              </a:ext>
            </a:extLst>
          </p:cNvPr>
          <p:cNvSpPr txBox="1"/>
          <p:nvPr/>
        </p:nvSpPr>
        <p:spPr>
          <a:xfrm>
            <a:off x="630100" y="605614"/>
            <a:ext cx="10893287" cy="1200329"/>
          </a:xfrm>
          <a:prstGeom prst="rect">
            <a:avLst/>
          </a:prstGeom>
          <a:noFill/>
        </p:spPr>
        <p:txBody>
          <a:bodyPr wrap="square" rtlCol="0">
            <a:spAutoFit/>
          </a:bodyPr>
          <a:lstStyle/>
          <a:p>
            <a:r>
              <a:rPr lang="en-US" sz="2400" dirty="0">
                <a:latin typeface="Sagona" panose="020F0502020204030204" pitchFamily="34" charset="0"/>
              </a:rPr>
              <a:t>It was the </a:t>
            </a:r>
            <a:r>
              <a:rPr lang="en-US" sz="2400" i="1" dirty="0">
                <a:latin typeface="Sagona" panose="020F0502020204030204" pitchFamily="34" charset="0"/>
              </a:rPr>
              <a:t>Smeared</a:t>
            </a:r>
            <a:r>
              <a:rPr lang="en-US" sz="2400" dirty="0">
                <a:latin typeface="Sagona" panose="020F0502020204030204" pitchFamily="34" charset="0"/>
              </a:rPr>
              <a:t>, the Ancients’ sworn enemies! Its glitched roar echoed throughout the forests. Deanna screamed for her life! When suddenly—</a:t>
            </a:r>
            <a:endParaRPr lang="en-US" sz="2400" i="1" dirty="0">
              <a:latin typeface="Sagona" panose="020F0502020204030204" pitchFamily="34" charset="0"/>
            </a:endParaRPr>
          </a:p>
        </p:txBody>
      </p:sp>
    </p:spTree>
    <p:extLst>
      <p:ext uri="{BB962C8B-B14F-4D97-AF65-F5344CB8AC3E}">
        <p14:creationId xmlns:p14="http://schemas.microsoft.com/office/powerpoint/2010/main" val="10565491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par>
                          <p:cTn id="21" fill="hold">
                            <p:stCondLst>
                              <p:cond delay="1000"/>
                            </p:stCondLst>
                            <p:childTnLst>
                              <p:par>
                                <p:cTn id="22" presetID="10" presetClass="exit" presetSubtype="0" fill="hold" nodeType="after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21" presetClass="entr" presetSubtype="1"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500"/>
                                        <p:tgtEl>
                                          <p:spTgt spid="11"/>
                                        </p:tgtEl>
                                      </p:cBhvr>
                                    </p:animEffect>
                                  </p:childTnLst>
                                </p:cTn>
                              </p:par>
                              <p:par>
                                <p:cTn id="28" presetID="10" presetClass="entr" presetSubtype="0" fill="hold" nodeType="withEffect">
                                  <p:stCondLst>
                                    <p:cond delay="5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35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childTnLst>
                          </p:cTn>
                        </p:par>
                        <p:par>
                          <p:cTn id="35" fill="hold">
                            <p:stCondLst>
                              <p:cond delay="4000"/>
                            </p:stCondLst>
                            <p:childTnLst>
                              <p:par>
                                <p:cTn id="36" presetID="22" presetClass="exit" presetSubtype="2" fill="hold" nodeType="afterEffect">
                                  <p:stCondLst>
                                    <p:cond delay="0"/>
                                  </p:stCondLst>
                                  <p:childTnLst>
                                    <p:animEffect transition="out" filter="wipe(right)">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par>
                                <p:cTn id="39" presetID="22" presetClass="exit" presetSubtype="2" fill="hold" nodeType="withEffect">
                                  <p:stCondLst>
                                    <p:cond delay="0"/>
                                  </p:stCondLst>
                                  <p:childTnLst>
                                    <p:animEffect transition="out" filter="wipe(right)">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childTnLst>
                          </p:cTn>
                        </p:par>
                        <p:par>
                          <p:cTn id="60" fill="hold">
                            <p:stCondLst>
                              <p:cond delay="500"/>
                            </p:stCondLst>
                            <p:childTnLst>
                              <p:par>
                                <p:cTn id="61" presetID="10" presetClass="exit" presetSubtype="0" fill="hold" grpId="1" nodeType="afterEffect">
                                  <p:stCondLst>
                                    <p:cond delay="0"/>
                                  </p:stCondLst>
                                  <p:childTnLst>
                                    <p:animEffect transition="out" filter="fade">
                                      <p:cBhvr>
                                        <p:cTn id="62" dur="500"/>
                                        <p:tgtEl>
                                          <p:spTgt spid="20"/>
                                        </p:tgtEl>
                                      </p:cBhvr>
                                    </p:animEffect>
                                    <p:set>
                                      <p:cBhvr>
                                        <p:cTn id="63"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0" grpId="0" animBg="1"/>
      <p:bldP spid="20" grpId="1" animBg="1"/>
      <p:bldP spid="8" grpId="0"/>
      <p:bldP spid="8" grpId="1"/>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cartoon of a person in a dark room&#10;&#10;Description automatically generated with medium confidence">
            <a:extLst>
              <a:ext uri="{FF2B5EF4-FFF2-40B4-BE49-F238E27FC236}">
                <a16:creationId xmlns:a16="http://schemas.microsoft.com/office/drawing/2014/main" id="{3284C084-3F76-56D1-252E-76AAF8FC8FCC}"/>
              </a:ext>
            </a:extLst>
          </p:cNvPr>
          <p:cNvPicPr>
            <a:picLocks noChangeAspect="1"/>
          </p:cNvPicPr>
          <p:nvPr/>
        </p:nvPicPr>
        <p:blipFill>
          <a:blip r:embed="rId4"/>
          <a:stretch>
            <a:fillRect/>
          </a:stretch>
        </p:blipFill>
        <p:spPr>
          <a:xfrm>
            <a:off x="4064180" y="2281532"/>
            <a:ext cx="7422187" cy="3938968"/>
          </a:xfrm>
          <a:prstGeom prst="rect">
            <a:avLst/>
          </a:prstGeom>
        </p:spPr>
      </p:pic>
      <p:pic>
        <p:nvPicPr>
          <p:cNvPr id="6" name="Picture 5" descr="A cartoon of a bird and a bug&#10;&#10;Description automatically generated">
            <a:extLst>
              <a:ext uri="{FF2B5EF4-FFF2-40B4-BE49-F238E27FC236}">
                <a16:creationId xmlns:a16="http://schemas.microsoft.com/office/drawing/2014/main" id="{2460CB87-7458-F7DC-C7FB-9AD1A84E6162}"/>
              </a:ext>
            </a:extLst>
          </p:cNvPr>
          <p:cNvPicPr>
            <a:picLocks noChangeAspect="1"/>
          </p:cNvPicPr>
          <p:nvPr/>
        </p:nvPicPr>
        <p:blipFill>
          <a:blip r:embed="rId5"/>
          <a:stretch>
            <a:fillRect/>
          </a:stretch>
        </p:blipFill>
        <p:spPr>
          <a:xfrm>
            <a:off x="838201" y="4467934"/>
            <a:ext cx="4811038" cy="2070977"/>
          </a:xfrm>
          <a:prstGeom prst="rect">
            <a:avLst/>
          </a:prstGeom>
        </p:spPr>
      </p:pic>
      <p:sp>
        <p:nvSpPr>
          <p:cNvPr id="20" name="TextBox 19">
            <a:extLst>
              <a:ext uri="{FF2B5EF4-FFF2-40B4-BE49-F238E27FC236}">
                <a16:creationId xmlns:a16="http://schemas.microsoft.com/office/drawing/2014/main" id="{2DD12FC7-9705-8FA6-7AEF-52869E316C71}"/>
              </a:ext>
            </a:extLst>
          </p:cNvPr>
          <p:cNvSpPr txBox="1"/>
          <p:nvPr/>
        </p:nvSpPr>
        <p:spPr>
          <a:xfrm>
            <a:off x="449945" y="685544"/>
            <a:ext cx="10893287" cy="830997"/>
          </a:xfrm>
          <a:prstGeom prst="rect">
            <a:avLst/>
          </a:prstGeom>
          <a:noFill/>
        </p:spPr>
        <p:txBody>
          <a:bodyPr wrap="square" rtlCol="0">
            <a:spAutoFit/>
          </a:bodyPr>
          <a:lstStyle/>
          <a:p>
            <a:r>
              <a:rPr lang="en-US" sz="2400" dirty="0">
                <a:latin typeface="Sagona" panose="020F0502020204030204" pitchFamily="34" charset="0"/>
              </a:rPr>
              <a:t>As they ran, the Smeared monster grates out a horrific, ear-piercing roar that shook even the leaves themselves.</a:t>
            </a:r>
          </a:p>
        </p:txBody>
      </p:sp>
      <p:sp>
        <p:nvSpPr>
          <p:cNvPr id="7" name="Rounded Rectangle 6">
            <a:extLst>
              <a:ext uri="{FF2B5EF4-FFF2-40B4-BE49-F238E27FC236}">
                <a16:creationId xmlns:a16="http://schemas.microsoft.com/office/drawing/2014/main" id="{6001CEAD-C727-9068-ABF6-9253DC90D6EF}"/>
              </a:ext>
            </a:extLst>
          </p:cNvPr>
          <p:cNvSpPr/>
          <p:nvPr/>
        </p:nvSpPr>
        <p:spPr>
          <a:xfrm>
            <a:off x="0" y="161762"/>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21E942-CCAD-8397-66B8-F9D50F74C305}"/>
              </a:ext>
            </a:extLst>
          </p:cNvPr>
          <p:cNvSpPr txBox="1"/>
          <p:nvPr/>
        </p:nvSpPr>
        <p:spPr>
          <a:xfrm>
            <a:off x="480226" y="1015497"/>
            <a:ext cx="10893287" cy="461665"/>
          </a:xfrm>
          <a:prstGeom prst="rect">
            <a:avLst/>
          </a:prstGeom>
          <a:noFill/>
        </p:spPr>
        <p:txBody>
          <a:bodyPr wrap="square" rtlCol="0">
            <a:spAutoFit/>
          </a:bodyPr>
          <a:lstStyle/>
          <a:p>
            <a:r>
              <a:rPr lang="en-US" sz="2400" dirty="0">
                <a:latin typeface="Sagona" panose="020F0502020204030204" pitchFamily="34" charset="0"/>
              </a:rPr>
              <a:t>Athos held dear to Deanna as he and Lethabo hightailed out of there.</a:t>
            </a:r>
            <a:endParaRPr lang="en-US" sz="2400" i="1" dirty="0">
              <a:latin typeface="Sagona" panose="020F0502020204030204" pitchFamily="34" charset="0"/>
            </a:endParaRP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3</a:t>
            </a:fld>
            <a:endParaRPr lang="en-US" sz="3200" dirty="0">
              <a:solidFill>
                <a:schemeClr val="tx1"/>
              </a:solidFill>
            </a:endParaRPr>
          </a:p>
        </p:txBody>
      </p:sp>
      <p:grpSp>
        <p:nvGrpSpPr>
          <p:cNvPr id="15" name="Group 14">
            <a:extLst>
              <a:ext uri="{FF2B5EF4-FFF2-40B4-BE49-F238E27FC236}">
                <a16:creationId xmlns:a16="http://schemas.microsoft.com/office/drawing/2014/main" id="{0421151F-7968-A6FF-0F02-D76565A74421}"/>
              </a:ext>
            </a:extLst>
          </p:cNvPr>
          <p:cNvGrpSpPr/>
          <p:nvPr/>
        </p:nvGrpSpPr>
        <p:grpSpPr>
          <a:xfrm>
            <a:off x="460512" y="484297"/>
            <a:ext cx="10069863" cy="953973"/>
            <a:chOff x="685919" y="2546843"/>
            <a:chExt cx="10069863" cy="953973"/>
          </a:xfrm>
        </p:grpSpPr>
        <p:sp>
          <p:nvSpPr>
            <p:cNvPr id="13" name="TextBox 12">
              <a:extLst>
                <a:ext uri="{FF2B5EF4-FFF2-40B4-BE49-F238E27FC236}">
                  <a16:creationId xmlns:a16="http://schemas.microsoft.com/office/drawing/2014/main" id="{638BF2BE-3A82-0D3E-3DD9-19EB89038CFC}"/>
                </a:ext>
              </a:extLst>
            </p:cNvPr>
            <p:cNvSpPr txBox="1"/>
            <p:nvPr/>
          </p:nvSpPr>
          <p:spPr>
            <a:xfrm>
              <a:off x="685919" y="3039151"/>
              <a:ext cx="10069863" cy="461665"/>
            </a:xfrm>
            <a:prstGeom prst="rect">
              <a:avLst/>
            </a:prstGeom>
            <a:noFill/>
          </p:spPr>
          <p:txBody>
            <a:bodyPr wrap="square">
              <a:spAutoFit/>
            </a:bodyPr>
            <a:lstStyle/>
            <a:p>
              <a:r>
                <a:rPr lang="en-US" sz="2400" dirty="0">
                  <a:latin typeface="Sagona" panose="020F0502020204030204" pitchFamily="34" charset="0"/>
                </a:rPr>
                <a:t>“How did that demon find us so quickly?!”</a:t>
              </a:r>
              <a:endParaRPr lang="en-US" sz="2400" dirty="0">
                <a:latin typeface="Sagona" panose="02010004040101010103" pitchFamily="2" charset="0"/>
              </a:endParaRPr>
            </a:p>
          </p:txBody>
        </p:sp>
        <p:sp>
          <p:nvSpPr>
            <p:cNvPr id="14" name="TextBox 13">
              <a:extLst>
                <a:ext uri="{FF2B5EF4-FFF2-40B4-BE49-F238E27FC236}">
                  <a16:creationId xmlns:a16="http://schemas.microsoft.com/office/drawing/2014/main" id="{B7A92E7C-021A-4316-32F4-7DECE3AB67D2}"/>
                </a:ext>
              </a:extLst>
            </p:cNvPr>
            <p:cNvSpPr txBox="1"/>
            <p:nvPr/>
          </p:nvSpPr>
          <p:spPr>
            <a:xfrm>
              <a:off x="705633" y="2546843"/>
              <a:ext cx="1510385" cy="461665"/>
            </a:xfrm>
            <a:prstGeom prst="rect">
              <a:avLst/>
            </a:prstGeom>
            <a:noFill/>
          </p:spPr>
          <p:txBody>
            <a:bodyPr wrap="square">
              <a:spAutoFit/>
            </a:bodyPr>
            <a:lstStyle/>
            <a:p>
              <a:r>
                <a:rPr lang="en-US" sz="2400" dirty="0">
                  <a:solidFill>
                    <a:schemeClr val="accent6"/>
                  </a:solidFill>
                  <a:latin typeface="Sagona" panose="020F0502020204030204" pitchFamily="34" charset="0"/>
                </a:rPr>
                <a:t>Athos</a:t>
              </a:r>
              <a:endParaRPr lang="en-US" sz="2400" dirty="0">
                <a:solidFill>
                  <a:schemeClr val="accent6"/>
                </a:solidFill>
              </a:endParaRPr>
            </a:p>
          </p:txBody>
        </p:sp>
      </p:grpSp>
      <p:grpSp>
        <p:nvGrpSpPr>
          <p:cNvPr id="18" name="Group 17">
            <a:extLst>
              <a:ext uri="{FF2B5EF4-FFF2-40B4-BE49-F238E27FC236}">
                <a16:creationId xmlns:a16="http://schemas.microsoft.com/office/drawing/2014/main" id="{2294DF21-F1BC-E9B4-7298-BE7E7867E50B}"/>
              </a:ext>
            </a:extLst>
          </p:cNvPr>
          <p:cNvGrpSpPr/>
          <p:nvPr/>
        </p:nvGrpSpPr>
        <p:grpSpPr>
          <a:xfrm>
            <a:off x="449945" y="480172"/>
            <a:ext cx="10069863" cy="992865"/>
            <a:chOff x="717880" y="5107693"/>
            <a:chExt cx="10069863" cy="992865"/>
          </a:xfrm>
        </p:grpSpPr>
        <p:sp>
          <p:nvSpPr>
            <p:cNvPr id="16" name="TextBox 15">
              <a:extLst>
                <a:ext uri="{FF2B5EF4-FFF2-40B4-BE49-F238E27FC236}">
                  <a16:creationId xmlns:a16="http://schemas.microsoft.com/office/drawing/2014/main" id="{866411CF-0A98-8A1F-F13D-FE36C84B674B}"/>
                </a:ext>
              </a:extLst>
            </p:cNvPr>
            <p:cNvSpPr txBox="1"/>
            <p:nvPr/>
          </p:nvSpPr>
          <p:spPr>
            <a:xfrm>
              <a:off x="717880" y="5638893"/>
              <a:ext cx="10069863" cy="461665"/>
            </a:xfrm>
            <a:prstGeom prst="rect">
              <a:avLst/>
            </a:prstGeom>
            <a:noFill/>
          </p:spPr>
          <p:txBody>
            <a:bodyPr wrap="square">
              <a:spAutoFit/>
            </a:bodyPr>
            <a:lstStyle/>
            <a:p>
              <a:r>
                <a:rPr lang="en-US" sz="2400" dirty="0">
                  <a:latin typeface="Sagona" panose="020F0502020204030204" pitchFamily="34" charset="0"/>
                </a:rPr>
                <a:t>“It must have sensed my magic. I’m so sorry!”</a:t>
              </a:r>
              <a:endParaRPr lang="en-US" sz="2400" dirty="0"/>
            </a:p>
          </p:txBody>
        </p:sp>
        <p:sp>
          <p:nvSpPr>
            <p:cNvPr id="17" name="TextBox 16">
              <a:extLst>
                <a:ext uri="{FF2B5EF4-FFF2-40B4-BE49-F238E27FC236}">
                  <a16:creationId xmlns:a16="http://schemas.microsoft.com/office/drawing/2014/main" id="{28F65449-DCE9-3CD7-5FDF-E9C88CE2EB5C}"/>
                </a:ext>
              </a:extLst>
            </p:cNvPr>
            <p:cNvSpPr txBox="1"/>
            <p:nvPr/>
          </p:nvSpPr>
          <p:spPr>
            <a:xfrm>
              <a:off x="727026" y="5107693"/>
              <a:ext cx="1510385" cy="461665"/>
            </a:xfrm>
            <a:prstGeom prst="rect">
              <a:avLst/>
            </a:prstGeom>
            <a:noFill/>
          </p:spPr>
          <p:txBody>
            <a:bodyPr wrap="square">
              <a:spAutoFit/>
            </a:bodyPr>
            <a:lstStyle/>
            <a:p>
              <a:r>
                <a:rPr lang="en-US" sz="2400" dirty="0">
                  <a:solidFill>
                    <a:srgbClr val="00B0F0"/>
                  </a:solidFill>
                  <a:latin typeface="Sagona" panose="020F0502020204030204" pitchFamily="34" charset="0"/>
                </a:rPr>
                <a:t>Deanna</a:t>
              </a:r>
              <a:endParaRPr lang="en-US" sz="2400" dirty="0">
                <a:solidFill>
                  <a:srgbClr val="00B0F0"/>
                </a:solidFill>
              </a:endParaRPr>
            </a:p>
          </p:txBody>
        </p:sp>
      </p:grpSp>
      <p:grpSp>
        <p:nvGrpSpPr>
          <p:cNvPr id="12" name="Group 11">
            <a:extLst>
              <a:ext uri="{FF2B5EF4-FFF2-40B4-BE49-F238E27FC236}">
                <a16:creationId xmlns:a16="http://schemas.microsoft.com/office/drawing/2014/main" id="{B9B0A4FC-97DA-9353-3CCE-3E41EF841126}"/>
              </a:ext>
            </a:extLst>
          </p:cNvPr>
          <p:cNvGrpSpPr/>
          <p:nvPr/>
        </p:nvGrpSpPr>
        <p:grpSpPr>
          <a:xfrm>
            <a:off x="460513" y="480173"/>
            <a:ext cx="10069863" cy="958098"/>
            <a:chOff x="1332242" y="4901578"/>
            <a:chExt cx="10069863" cy="958098"/>
          </a:xfrm>
        </p:grpSpPr>
        <p:sp>
          <p:nvSpPr>
            <p:cNvPr id="10" name="TextBox 9">
              <a:extLst>
                <a:ext uri="{FF2B5EF4-FFF2-40B4-BE49-F238E27FC236}">
                  <a16:creationId xmlns:a16="http://schemas.microsoft.com/office/drawing/2014/main" id="{CB8C216C-5CEE-5B4B-1EDA-005007694CF9}"/>
                </a:ext>
              </a:extLst>
            </p:cNvPr>
            <p:cNvSpPr txBox="1"/>
            <p:nvPr/>
          </p:nvSpPr>
          <p:spPr>
            <a:xfrm>
              <a:off x="1332242" y="5398011"/>
              <a:ext cx="10069863" cy="461665"/>
            </a:xfrm>
            <a:prstGeom prst="rect">
              <a:avLst/>
            </a:prstGeom>
            <a:noFill/>
          </p:spPr>
          <p:txBody>
            <a:bodyPr wrap="square">
              <a:spAutoFit/>
            </a:bodyPr>
            <a:lstStyle/>
            <a:p>
              <a:r>
                <a:rPr lang="en-US" sz="2400" dirty="0">
                  <a:latin typeface="Sagona" panose="02010004040101010103" pitchFamily="2" charset="0"/>
                </a:rPr>
                <a:t>“No matter! We must head  for sunlight. They can’t stand it!”</a:t>
              </a:r>
            </a:p>
          </p:txBody>
        </p:sp>
        <p:sp>
          <p:nvSpPr>
            <p:cNvPr id="11" name="TextBox 10">
              <a:extLst>
                <a:ext uri="{FF2B5EF4-FFF2-40B4-BE49-F238E27FC236}">
                  <a16:creationId xmlns:a16="http://schemas.microsoft.com/office/drawing/2014/main" id="{B0525A48-8117-F5BE-3B55-F4D04F956465}"/>
                </a:ext>
              </a:extLst>
            </p:cNvPr>
            <p:cNvSpPr txBox="1"/>
            <p:nvPr/>
          </p:nvSpPr>
          <p:spPr>
            <a:xfrm>
              <a:off x="1341388" y="4901578"/>
              <a:ext cx="1510385" cy="461665"/>
            </a:xfrm>
            <a:prstGeom prst="rect">
              <a:avLst/>
            </a:prstGeom>
            <a:noFill/>
          </p:spPr>
          <p:txBody>
            <a:bodyPr wrap="square">
              <a:spAutoFit/>
            </a:bodyPr>
            <a:lstStyle/>
            <a:p>
              <a:r>
                <a:rPr lang="en-US" sz="2400" dirty="0">
                  <a:solidFill>
                    <a:srgbClr val="C00000"/>
                  </a:solidFill>
                  <a:latin typeface="Sagona" panose="020F0502020204030204" pitchFamily="34" charset="0"/>
                </a:rPr>
                <a:t>Lethabo</a:t>
              </a:r>
              <a:endParaRPr lang="en-US" sz="2400" dirty="0">
                <a:solidFill>
                  <a:srgbClr val="C00000"/>
                </a:solidFill>
              </a:endParaRPr>
            </a:p>
          </p:txBody>
        </p:sp>
      </p:grpSp>
    </p:spTree>
    <p:extLst>
      <p:ext uri="{BB962C8B-B14F-4D97-AF65-F5344CB8AC3E}">
        <p14:creationId xmlns:p14="http://schemas.microsoft.com/office/powerpoint/2010/main" val="3021679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10" presetClass="exit" presetSubtype="0" fill="hold" grpId="1" nodeType="afterEffect">
                                  <p:stCondLst>
                                    <p:cond delay="0"/>
                                  </p:stCondLst>
                                  <p:childTnLst>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7" grpId="0" animBg="1"/>
      <p:bldP spid="7" grpId="1" animBg="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black background with yellow lines&#10;&#10;Description automatically generated">
            <a:extLst>
              <a:ext uri="{FF2B5EF4-FFF2-40B4-BE49-F238E27FC236}">
                <a16:creationId xmlns:a16="http://schemas.microsoft.com/office/drawing/2014/main" id="{28283B50-7589-667D-EE51-7BDDE7900630}"/>
              </a:ext>
            </a:extLst>
          </p:cNvPr>
          <p:cNvPicPr>
            <a:picLocks noChangeAspect="1"/>
          </p:cNvPicPr>
          <p:nvPr/>
        </p:nvPicPr>
        <p:blipFill>
          <a:blip r:embed="rId4"/>
          <a:stretch>
            <a:fillRect/>
          </a:stretch>
        </p:blipFill>
        <p:spPr>
          <a:xfrm>
            <a:off x="0" y="0"/>
            <a:ext cx="13227372" cy="7452986"/>
          </a:xfrm>
          <a:prstGeom prst="rect">
            <a:avLst/>
          </a:prstGeom>
        </p:spPr>
      </p:pic>
      <p:sp>
        <p:nvSpPr>
          <p:cNvPr id="5" name="Rounded Rectangle 4">
            <a:extLst>
              <a:ext uri="{FF2B5EF4-FFF2-40B4-BE49-F238E27FC236}">
                <a16:creationId xmlns:a16="http://schemas.microsoft.com/office/drawing/2014/main" id="{5CE25EA9-6DA5-F63A-8DAD-61C20D3AF946}"/>
              </a:ext>
            </a:extLst>
          </p:cNvPr>
          <p:cNvSpPr/>
          <p:nvPr/>
        </p:nvSpPr>
        <p:spPr>
          <a:xfrm>
            <a:off x="0"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4503D835-9C93-B554-7AC6-CC19996B4C99}"/>
              </a:ext>
            </a:extLst>
          </p:cNvPr>
          <p:cNvSpPr/>
          <p:nvPr/>
        </p:nvSpPr>
        <p:spPr>
          <a:xfrm>
            <a:off x="-1" y="4719492"/>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4</a:t>
            </a:fld>
            <a:endParaRPr lang="en-US" sz="3200" dirty="0">
              <a:solidFill>
                <a:schemeClr val="tx1"/>
              </a:solidFill>
            </a:endParaRPr>
          </a:p>
        </p:txBody>
      </p:sp>
      <p:sp>
        <p:nvSpPr>
          <p:cNvPr id="2" name="TextBox 1">
            <a:extLst>
              <a:ext uri="{FF2B5EF4-FFF2-40B4-BE49-F238E27FC236}">
                <a16:creationId xmlns:a16="http://schemas.microsoft.com/office/drawing/2014/main" id="{0EA471EA-EC2A-3438-2851-E5FDFB7B147F}"/>
              </a:ext>
            </a:extLst>
          </p:cNvPr>
          <p:cNvSpPr txBox="1"/>
          <p:nvPr/>
        </p:nvSpPr>
        <p:spPr>
          <a:xfrm>
            <a:off x="576220" y="5236722"/>
            <a:ext cx="10893287" cy="830997"/>
          </a:xfrm>
          <a:prstGeom prst="rect">
            <a:avLst/>
          </a:prstGeom>
          <a:noFill/>
        </p:spPr>
        <p:txBody>
          <a:bodyPr wrap="square" rtlCol="0">
            <a:spAutoFit/>
          </a:bodyPr>
          <a:lstStyle/>
          <a:p>
            <a:r>
              <a:rPr lang="en-US" sz="2400" dirty="0">
                <a:latin typeface="Sagona" panose="020F0502020204030204" pitchFamily="34" charset="0"/>
              </a:rPr>
              <a:t>The Smeared didn’t budge. Instead, it reached out its tendrils and began to glow with an eerie yellow haze.</a:t>
            </a:r>
          </a:p>
        </p:txBody>
      </p:sp>
      <p:sp>
        <p:nvSpPr>
          <p:cNvPr id="8" name="TextBox 7">
            <a:extLst>
              <a:ext uri="{FF2B5EF4-FFF2-40B4-BE49-F238E27FC236}">
                <a16:creationId xmlns:a16="http://schemas.microsoft.com/office/drawing/2014/main" id="{61022CEE-FFF6-976D-4D92-59C24A8C8322}"/>
              </a:ext>
            </a:extLst>
          </p:cNvPr>
          <p:cNvSpPr txBox="1"/>
          <p:nvPr/>
        </p:nvSpPr>
        <p:spPr>
          <a:xfrm>
            <a:off x="576219" y="5236721"/>
            <a:ext cx="10893287" cy="830997"/>
          </a:xfrm>
          <a:prstGeom prst="rect">
            <a:avLst/>
          </a:prstGeom>
          <a:noFill/>
        </p:spPr>
        <p:txBody>
          <a:bodyPr wrap="square" rtlCol="0">
            <a:spAutoFit/>
          </a:bodyPr>
          <a:lstStyle/>
          <a:p>
            <a:r>
              <a:rPr lang="en-US" sz="2400" dirty="0">
                <a:latin typeface="Sagona" panose="020F0502020204030204" pitchFamily="34" charset="0"/>
              </a:rPr>
              <a:t>The Smeared unleashed a miasmic magic that rumbled like an angry thunder cloud. The cloud aimed for the ruins and surrounding wood...</a:t>
            </a:r>
          </a:p>
        </p:txBody>
      </p:sp>
    </p:spTree>
    <p:extLst>
      <p:ext uri="{BB962C8B-B14F-4D97-AF65-F5344CB8AC3E}">
        <p14:creationId xmlns:p14="http://schemas.microsoft.com/office/powerpoint/2010/main" val="390730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grpId="0" nodeType="afterEffect">
                                  <p:stCondLst>
                                    <p:cond delay="20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4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par>
                          <p:cTn id="38" fill="hold">
                            <p:stCondLst>
                              <p:cond delay="500"/>
                            </p:stCondLst>
                            <p:childTnLst>
                              <p:par>
                                <p:cTn id="39" presetID="10" presetClass="exit" presetSubtype="0" fill="hold" grpId="1"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 grpId="0"/>
      <p:bldP spid="2" grpId="1"/>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descr="A yellow and black background&#10;&#10;Description automatically generated with medium confidence">
            <a:extLst>
              <a:ext uri="{FF2B5EF4-FFF2-40B4-BE49-F238E27FC236}">
                <a16:creationId xmlns:a16="http://schemas.microsoft.com/office/drawing/2014/main" id="{9DA20756-0CE2-ED29-E5D8-EC736F27289A}"/>
              </a:ext>
            </a:extLst>
          </p:cNvPr>
          <p:cNvPicPr>
            <a:picLocks noChangeAspect="1"/>
          </p:cNvPicPr>
          <p:nvPr/>
        </p:nvPicPr>
        <p:blipFill>
          <a:blip r:embed="rId4"/>
          <a:stretch>
            <a:fillRect/>
          </a:stretch>
        </p:blipFill>
        <p:spPr>
          <a:xfrm>
            <a:off x="7966553" y="2943914"/>
            <a:ext cx="4225447" cy="3885902"/>
          </a:xfrm>
          <a:prstGeom prst="rect">
            <a:avLst/>
          </a:prstGeom>
        </p:spPr>
      </p:pic>
      <p:pic>
        <p:nvPicPr>
          <p:cNvPr id="10" name="Picture 9" descr="A cartoon of a tree&#10;&#10;Description automatically generated">
            <a:extLst>
              <a:ext uri="{FF2B5EF4-FFF2-40B4-BE49-F238E27FC236}">
                <a16:creationId xmlns:a16="http://schemas.microsoft.com/office/drawing/2014/main" id="{9424E34E-0166-4DCA-0CCE-4850A9BE4622}"/>
              </a:ext>
            </a:extLst>
          </p:cNvPr>
          <p:cNvPicPr>
            <a:picLocks noChangeAspect="1"/>
          </p:cNvPicPr>
          <p:nvPr/>
        </p:nvPicPr>
        <p:blipFill>
          <a:blip r:embed="rId5"/>
          <a:stretch>
            <a:fillRect/>
          </a:stretch>
        </p:blipFill>
        <p:spPr>
          <a:xfrm>
            <a:off x="-1" y="0"/>
            <a:ext cx="12171405" cy="6858000"/>
          </a:xfrm>
          <a:prstGeom prst="rect">
            <a:avLst/>
          </a:prstGeom>
        </p:spPr>
      </p:pic>
      <p:pic>
        <p:nvPicPr>
          <p:cNvPr id="14" name="Picture 13" descr="A close up of a painting&#10;&#10;Description automatically generated">
            <a:extLst>
              <a:ext uri="{FF2B5EF4-FFF2-40B4-BE49-F238E27FC236}">
                <a16:creationId xmlns:a16="http://schemas.microsoft.com/office/drawing/2014/main" id="{C5112D42-12F2-3E15-A35B-7A4BA7267A66}"/>
              </a:ext>
            </a:extLst>
          </p:cNvPr>
          <p:cNvPicPr>
            <a:picLocks noChangeAspect="1"/>
          </p:cNvPicPr>
          <p:nvPr/>
        </p:nvPicPr>
        <p:blipFill>
          <a:blip r:embed="rId6"/>
          <a:stretch>
            <a:fillRect/>
          </a:stretch>
        </p:blipFill>
        <p:spPr>
          <a:xfrm>
            <a:off x="-20598" y="0"/>
            <a:ext cx="12171405" cy="6858000"/>
          </a:xfrm>
          <a:prstGeom prst="rect">
            <a:avLst/>
          </a:prstGeom>
        </p:spPr>
      </p:pic>
      <p:pic>
        <p:nvPicPr>
          <p:cNvPr id="12" name="Picture 11" descr="A group of yellow spots on a black background&#10;&#10;Description automatically generated">
            <a:extLst>
              <a:ext uri="{FF2B5EF4-FFF2-40B4-BE49-F238E27FC236}">
                <a16:creationId xmlns:a16="http://schemas.microsoft.com/office/drawing/2014/main" id="{7316BBCF-F12C-2D5F-114A-9DAAF74E0EF6}"/>
              </a:ext>
            </a:extLst>
          </p:cNvPr>
          <p:cNvPicPr>
            <a:picLocks noChangeAspect="1"/>
          </p:cNvPicPr>
          <p:nvPr/>
        </p:nvPicPr>
        <p:blipFill>
          <a:blip r:embed="rId7"/>
          <a:stretch>
            <a:fillRect/>
          </a:stretch>
        </p:blipFill>
        <p:spPr>
          <a:xfrm>
            <a:off x="20595" y="0"/>
            <a:ext cx="12171405" cy="6858000"/>
          </a:xfrm>
          <a:prstGeom prst="rect">
            <a:avLst/>
          </a:prstGeom>
        </p:spPr>
      </p:pic>
      <p:sp>
        <p:nvSpPr>
          <p:cNvPr id="15" name="Rounded Rectangle 14">
            <a:extLst>
              <a:ext uri="{FF2B5EF4-FFF2-40B4-BE49-F238E27FC236}">
                <a16:creationId xmlns:a16="http://schemas.microsoft.com/office/drawing/2014/main" id="{EEF7D348-0BD7-453B-42D9-FBD11C6FBBEC}"/>
              </a:ext>
            </a:extLst>
          </p:cNvPr>
          <p:cNvSpPr/>
          <p:nvPr/>
        </p:nvSpPr>
        <p:spPr>
          <a:xfrm>
            <a:off x="10297"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3786C159-4DB7-B161-DD15-775F36710137}"/>
              </a:ext>
            </a:extLst>
          </p:cNvPr>
          <p:cNvSpPr/>
          <p:nvPr/>
        </p:nvSpPr>
        <p:spPr>
          <a:xfrm>
            <a:off x="10297"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5</a:t>
            </a:fld>
            <a:endParaRPr lang="en-US" sz="3200" dirty="0">
              <a:solidFill>
                <a:schemeClr val="tx1"/>
              </a:solidFill>
            </a:endParaRPr>
          </a:p>
        </p:txBody>
      </p:sp>
      <p:sp>
        <p:nvSpPr>
          <p:cNvPr id="3" name="TextBox 2">
            <a:extLst>
              <a:ext uri="{FF2B5EF4-FFF2-40B4-BE49-F238E27FC236}">
                <a16:creationId xmlns:a16="http://schemas.microsoft.com/office/drawing/2014/main" id="{9626B31B-5AB3-0A61-00E8-2FF55A7CF0CB}"/>
              </a:ext>
            </a:extLst>
          </p:cNvPr>
          <p:cNvSpPr txBox="1"/>
          <p:nvPr/>
        </p:nvSpPr>
        <p:spPr>
          <a:xfrm>
            <a:off x="429780" y="5043415"/>
            <a:ext cx="10893287" cy="1200329"/>
          </a:xfrm>
          <a:prstGeom prst="rect">
            <a:avLst/>
          </a:prstGeom>
          <a:noFill/>
        </p:spPr>
        <p:txBody>
          <a:bodyPr wrap="square" rtlCol="0">
            <a:spAutoFit/>
          </a:bodyPr>
          <a:lstStyle/>
          <a:p>
            <a:r>
              <a:rPr lang="en-US" sz="2400" dirty="0">
                <a:latin typeface="Sagona" panose="020F0502020204030204" pitchFamily="34" charset="0"/>
              </a:rPr>
              <a:t>The cloud circled around the forest, seemingly more interested in the terrain than Deanna and her friends. However, the moment it touched the branches…</a:t>
            </a:r>
          </a:p>
        </p:txBody>
      </p:sp>
      <p:sp>
        <p:nvSpPr>
          <p:cNvPr id="2" name="TextBox 1">
            <a:extLst>
              <a:ext uri="{FF2B5EF4-FFF2-40B4-BE49-F238E27FC236}">
                <a16:creationId xmlns:a16="http://schemas.microsoft.com/office/drawing/2014/main" id="{A002ACD9-D2AB-ADDC-5B81-9AD22C65F787}"/>
              </a:ext>
            </a:extLst>
          </p:cNvPr>
          <p:cNvSpPr txBox="1"/>
          <p:nvPr/>
        </p:nvSpPr>
        <p:spPr>
          <a:xfrm>
            <a:off x="419482" y="5043415"/>
            <a:ext cx="10893287" cy="1200329"/>
          </a:xfrm>
          <a:prstGeom prst="rect">
            <a:avLst/>
          </a:prstGeom>
          <a:noFill/>
        </p:spPr>
        <p:txBody>
          <a:bodyPr wrap="square" rtlCol="0">
            <a:spAutoFit/>
          </a:bodyPr>
          <a:lstStyle/>
          <a:p>
            <a:r>
              <a:rPr lang="en-US" sz="2400" dirty="0">
                <a:latin typeface="Sagona" panose="020F0502020204030204" pitchFamily="34" charset="0"/>
              </a:rPr>
              <a:t>The yellow magic blurred reality in its wake. The trees, the ground, and even the sky began to bleed like runny paint. Some parts oozed up while other parts oozed down. </a:t>
            </a:r>
          </a:p>
        </p:txBody>
      </p:sp>
    </p:spTree>
    <p:extLst>
      <p:ext uri="{BB962C8B-B14F-4D97-AF65-F5344CB8AC3E}">
        <p14:creationId xmlns:p14="http://schemas.microsoft.com/office/powerpoint/2010/main" val="42753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15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grpId="1" nodeType="after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par>
                          <p:cTn id="25" fill="hold">
                            <p:stCondLst>
                              <p:cond delay="1000"/>
                            </p:stCondLst>
                            <p:childTnLst>
                              <p:par>
                                <p:cTn id="26" presetID="10" presetClass="entr" presetSubtype="0" fill="hold" nodeType="after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2000"/>
                            </p:stCondLst>
                            <p:childTnLst>
                              <p:par>
                                <p:cTn id="30" presetID="10" presetClass="entr" presetSubtype="0" fill="hold" nodeType="after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childTnLst>
                          </p:cTn>
                        </p:par>
                        <p:par>
                          <p:cTn id="33" fill="hold">
                            <p:stCondLst>
                              <p:cond delay="3500"/>
                            </p:stCondLst>
                            <p:childTnLst>
                              <p:par>
                                <p:cTn id="34" presetID="10" presetClass="entr" presetSubtype="0" fill="hold" nodeType="after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par>
                          <p:cTn id="41" fill="hold">
                            <p:stCondLst>
                              <p:cond delay="5500"/>
                            </p:stCondLst>
                            <p:childTnLst>
                              <p:par>
                                <p:cTn id="42" presetID="10"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2"/>
                                        </p:tgtEl>
                                      </p:cBhvr>
                                    </p:animEffect>
                                    <p:set>
                                      <p:cBhvr>
                                        <p:cTn id="49" dur="1" fill="hold">
                                          <p:stCondLst>
                                            <p:cond delay="499"/>
                                          </p:stCondLst>
                                        </p:cTn>
                                        <p:tgtEl>
                                          <p:spTgt spid="2"/>
                                        </p:tgtEl>
                                        <p:attrNameLst>
                                          <p:attrName>style.visibility</p:attrName>
                                        </p:attrNameLst>
                                      </p:cBhvr>
                                      <p:to>
                                        <p:strVal val="hidden"/>
                                      </p:to>
                                    </p:set>
                                  </p:childTnLst>
                                </p:cTn>
                              </p:par>
                            </p:childTnLst>
                          </p:cTn>
                        </p:par>
                        <p:par>
                          <p:cTn id="50" fill="hold">
                            <p:stCondLst>
                              <p:cond delay="500"/>
                            </p:stCondLst>
                            <p:childTnLst>
                              <p:par>
                                <p:cTn id="51" presetID="10" presetClass="exit" presetSubtype="0" fill="hold" grpId="1" nodeType="after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3" grpId="0"/>
      <p:bldP spid="3" grpId="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drawing of a couple of people&#10;&#10;Description automatically generated">
            <a:extLst>
              <a:ext uri="{FF2B5EF4-FFF2-40B4-BE49-F238E27FC236}">
                <a16:creationId xmlns:a16="http://schemas.microsoft.com/office/drawing/2014/main" id="{AC35228F-7CD4-4399-068C-3A3E0F9B8D41}"/>
              </a:ext>
            </a:extLst>
          </p:cNvPr>
          <p:cNvPicPr>
            <a:picLocks noChangeAspect="1"/>
          </p:cNvPicPr>
          <p:nvPr/>
        </p:nvPicPr>
        <p:blipFill>
          <a:blip r:embed="rId4"/>
          <a:stretch>
            <a:fillRect/>
          </a:stretch>
        </p:blipFill>
        <p:spPr>
          <a:xfrm>
            <a:off x="6839211" y="4104253"/>
            <a:ext cx="5352789" cy="2753747"/>
          </a:xfrm>
          <a:prstGeom prst="rect">
            <a:avLst/>
          </a:prstGeom>
        </p:spPr>
      </p:pic>
      <p:pic>
        <p:nvPicPr>
          <p:cNvPr id="6" name="Picture 5" descr="A sketch of a cartoon character&#10;&#10;Description automatically generated">
            <a:extLst>
              <a:ext uri="{FF2B5EF4-FFF2-40B4-BE49-F238E27FC236}">
                <a16:creationId xmlns:a16="http://schemas.microsoft.com/office/drawing/2014/main" id="{59BFBDD6-91CE-089D-4C87-9763D4F76ADC}"/>
              </a:ext>
            </a:extLst>
          </p:cNvPr>
          <p:cNvPicPr>
            <a:picLocks noChangeAspect="1"/>
          </p:cNvPicPr>
          <p:nvPr/>
        </p:nvPicPr>
        <p:blipFill>
          <a:blip r:embed="rId5"/>
          <a:stretch>
            <a:fillRect/>
          </a:stretch>
        </p:blipFill>
        <p:spPr>
          <a:xfrm>
            <a:off x="193545" y="659310"/>
            <a:ext cx="11998455" cy="6198690"/>
          </a:xfrm>
          <a:prstGeom prst="rect">
            <a:avLst/>
          </a:prstGeom>
        </p:spPr>
      </p:pic>
      <p:sp>
        <p:nvSpPr>
          <p:cNvPr id="7" name="Rounded Rectangle 6">
            <a:extLst>
              <a:ext uri="{FF2B5EF4-FFF2-40B4-BE49-F238E27FC236}">
                <a16:creationId xmlns:a16="http://schemas.microsoft.com/office/drawing/2014/main" id="{AB9A6D2E-4514-7E5A-B760-E02EED6F0E3D}"/>
              </a:ext>
            </a:extLst>
          </p:cNvPr>
          <p:cNvSpPr/>
          <p:nvPr/>
        </p:nvSpPr>
        <p:spPr>
          <a:xfrm>
            <a:off x="0"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6</a:t>
            </a:fld>
            <a:endParaRPr lang="en-US" sz="3200" dirty="0">
              <a:solidFill>
                <a:schemeClr val="tx1"/>
              </a:solidFill>
            </a:endParaRPr>
          </a:p>
        </p:txBody>
      </p:sp>
      <p:sp>
        <p:nvSpPr>
          <p:cNvPr id="2" name="TextBox 1">
            <a:extLst>
              <a:ext uri="{FF2B5EF4-FFF2-40B4-BE49-F238E27FC236}">
                <a16:creationId xmlns:a16="http://schemas.microsoft.com/office/drawing/2014/main" id="{9B0EA342-4B7E-BE7C-B40B-B779AAFBCDB2}"/>
              </a:ext>
            </a:extLst>
          </p:cNvPr>
          <p:cNvSpPr txBox="1"/>
          <p:nvPr/>
        </p:nvSpPr>
        <p:spPr>
          <a:xfrm>
            <a:off x="576219" y="5236721"/>
            <a:ext cx="10893287" cy="830997"/>
          </a:xfrm>
          <a:prstGeom prst="rect">
            <a:avLst/>
          </a:prstGeom>
          <a:noFill/>
        </p:spPr>
        <p:txBody>
          <a:bodyPr wrap="square" rtlCol="0">
            <a:spAutoFit/>
          </a:bodyPr>
          <a:lstStyle/>
          <a:p>
            <a:r>
              <a:rPr lang="en-US" sz="2400" dirty="0">
                <a:latin typeface="Sagona" panose="020F0502020204030204" pitchFamily="34" charset="0"/>
              </a:rPr>
              <a:t>Deanna, Lethabo, and Athos stopped in their tracks, speechless at the sight before them!</a:t>
            </a:r>
          </a:p>
        </p:txBody>
      </p:sp>
    </p:spTree>
    <p:extLst>
      <p:ext uri="{BB962C8B-B14F-4D97-AF65-F5344CB8AC3E}">
        <p14:creationId xmlns:p14="http://schemas.microsoft.com/office/powerpoint/2010/main" val="3493424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xit" presetSubtype="0" fill="hold" nodeType="afterEffect">
                                  <p:stCondLst>
                                    <p:cond delay="50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par>
                          <p:cTn id="30" fill="hold">
                            <p:stCondLst>
                              <p:cond delay="500"/>
                            </p:stCondLst>
                            <p:childTnLst>
                              <p:par>
                                <p:cTn id="31" presetID="10" presetClass="exit" presetSubtype="0" fill="hold" grpId="1" nodeType="after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2D64D-66C9-6EDF-13D9-AB1A816D7E21}"/>
              </a:ext>
            </a:extLst>
          </p:cNvPr>
          <p:cNvSpPr/>
          <p:nvPr/>
        </p:nvSpPr>
        <p:spPr>
          <a:xfrm>
            <a:off x="0" y="136525"/>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7</a:t>
            </a:fld>
            <a:endParaRPr lang="en-US" sz="3200" dirty="0">
              <a:solidFill>
                <a:schemeClr val="tx1"/>
              </a:solidFill>
            </a:endParaRPr>
          </a:p>
        </p:txBody>
      </p:sp>
      <p:sp>
        <p:nvSpPr>
          <p:cNvPr id="3" name="TextBox 2">
            <a:extLst>
              <a:ext uri="{FF2B5EF4-FFF2-40B4-BE49-F238E27FC236}">
                <a16:creationId xmlns:a16="http://schemas.microsoft.com/office/drawing/2014/main" id="{3402D0E3-BA3B-E2A2-A1EB-F377964DB3A8}"/>
              </a:ext>
            </a:extLst>
          </p:cNvPr>
          <p:cNvSpPr txBox="1"/>
          <p:nvPr/>
        </p:nvSpPr>
        <p:spPr>
          <a:xfrm>
            <a:off x="649356" y="790280"/>
            <a:ext cx="10893287" cy="830997"/>
          </a:xfrm>
          <a:prstGeom prst="rect">
            <a:avLst/>
          </a:prstGeom>
          <a:noFill/>
        </p:spPr>
        <p:txBody>
          <a:bodyPr wrap="square" rtlCol="0">
            <a:spAutoFit/>
          </a:bodyPr>
          <a:lstStyle/>
          <a:p>
            <a:r>
              <a:rPr lang="en-US" sz="2400" dirty="0">
                <a:latin typeface="Sagona" panose="020F0502020204030204" pitchFamily="34" charset="0"/>
              </a:rPr>
              <a:t>The path before them had turned upside-down! The floor was no longer solid with dirt and rocks, but instead opened to the sky below!</a:t>
            </a:r>
          </a:p>
        </p:txBody>
      </p:sp>
      <p:sp>
        <p:nvSpPr>
          <p:cNvPr id="5" name="TextBox 4">
            <a:extLst>
              <a:ext uri="{FF2B5EF4-FFF2-40B4-BE49-F238E27FC236}">
                <a16:creationId xmlns:a16="http://schemas.microsoft.com/office/drawing/2014/main" id="{534C3220-E02E-ADC6-34AE-B5171F5B1916}"/>
              </a:ext>
            </a:extLst>
          </p:cNvPr>
          <p:cNvSpPr txBox="1"/>
          <p:nvPr/>
        </p:nvSpPr>
        <p:spPr>
          <a:xfrm>
            <a:off x="649356" y="790280"/>
            <a:ext cx="10893287" cy="830997"/>
          </a:xfrm>
          <a:prstGeom prst="rect">
            <a:avLst/>
          </a:prstGeom>
          <a:noFill/>
        </p:spPr>
        <p:txBody>
          <a:bodyPr wrap="square" rtlCol="0">
            <a:spAutoFit/>
          </a:bodyPr>
          <a:lstStyle/>
          <a:p>
            <a:r>
              <a:rPr lang="en-US" sz="2400" dirty="0">
                <a:latin typeface="Sagona" panose="020F0502020204030204" pitchFamily="34" charset="0"/>
              </a:rPr>
              <a:t>Jumping in would either mean they fall down into the sky or fall up into the ground high up above with a </a:t>
            </a:r>
            <a:r>
              <a:rPr lang="en-US" sz="2400" i="1" dirty="0" err="1">
                <a:latin typeface="Sagona" panose="020F0502020204030204" pitchFamily="34" charset="0"/>
              </a:rPr>
              <a:t>kur</a:t>
            </a:r>
            <a:r>
              <a:rPr lang="en-US" sz="2400" i="1" dirty="0">
                <a:latin typeface="Sagona" panose="020F0502020204030204" pitchFamily="34" charset="0"/>
              </a:rPr>
              <a:t>-splat</a:t>
            </a:r>
            <a:r>
              <a:rPr lang="en-US" sz="2400" dirty="0">
                <a:latin typeface="Sagona" panose="020F0502020204030204" pitchFamily="34" charset="0"/>
              </a:rPr>
              <a:t>! They wouldn’t dare test it.</a:t>
            </a:r>
          </a:p>
        </p:txBody>
      </p:sp>
    </p:spTree>
    <p:extLst>
      <p:ext uri="{BB962C8B-B14F-4D97-AF65-F5344CB8AC3E}">
        <p14:creationId xmlns:p14="http://schemas.microsoft.com/office/powerpoint/2010/main" val="213629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par>
                          <p:cTn id="26" fill="hold">
                            <p:stCondLst>
                              <p:cond delay="500"/>
                            </p:stCondLst>
                            <p:childTnLst>
                              <p:par>
                                <p:cTn id="27" presetID="10" presetClass="exit" presetSubtype="0" fill="hold" grpId="1" nodeType="after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154D505-524F-3927-6935-A73195C6337E}"/>
              </a:ext>
            </a:extLst>
          </p:cNvPr>
          <p:cNvSpPr/>
          <p:nvPr/>
        </p:nvSpPr>
        <p:spPr>
          <a:xfrm>
            <a:off x="0"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6A4156A-B5C3-0342-5D1A-C9B688CCBE8F}"/>
              </a:ext>
            </a:extLst>
          </p:cNvPr>
          <p:cNvSpPr txBox="1"/>
          <p:nvPr/>
        </p:nvSpPr>
        <p:spPr>
          <a:xfrm>
            <a:off x="572685" y="5236722"/>
            <a:ext cx="10893287" cy="830997"/>
          </a:xfrm>
          <a:prstGeom prst="rect">
            <a:avLst/>
          </a:prstGeom>
          <a:noFill/>
        </p:spPr>
        <p:txBody>
          <a:bodyPr wrap="square" rtlCol="0">
            <a:spAutoFit/>
          </a:bodyPr>
          <a:lstStyle/>
          <a:p>
            <a:r>
              <a:rPr lang="en-US" sz="2400" dirty="0">
                <a:latin typeface="Sagona" panose="020F0502020204030204" pitchFamily="34" charset="0"/>
              </a:rPr>
              <a:t>Deanna and friends spun around. The Smeared burbled and gurgled right for them! They were cornered!</a:t>
            </a:r>
          </a:p>
        </p:txBody>
      </p:sp>
      <p:pic>
        <p:nvPicPr>
          <p:cNvPr id="5" name="Picture 4">
            <a:extLst>
              <a:ext uri="{FF2B5EF4-FFF2-40B4-BE49-F238E27FC236}">
                <a16:creationId xmlns:a16="http://schemas.microsoft.com/office/drawing/2014/main" id="{F3737105-8C8F-3647-D2D2-1F121C5F2964}"/>
              </a:ext>
            </a:extLst>
          </p:cNvPr>
          <p:cNvPicPr>
            <a:picLocks noChangeAspect="1"/>
          </p:cNvPicPr>
          <p:nvPr/>
        </p:nvPicPr>
        <p:blipFill>
          <a:blip r:embed="rId4"/>
          <a:stretch>
            <a:fillRect/>
          </a:stretch>
        </p:blipFill>
        <p:spPr>
          <a:xfrm>
            <a:off x="1219201" y="-19516"/>
            <a:ext cx="5015069" cy="5931802"/>
          </a:xfrm>
          <a:prstGeom prst="rect">
            <a:avLst/>
          </a:prstGeom>
        </p:spPr>
      </p:pic>
      <p:sp>
        <p:nvSpPr>
          <p:cNvPr id="6" name="Rounded Rectangle 5">
            <a:extLst>
              <a:ext uri="{FF2B5EF4-FFF2-40B4-BE49-F238E27FC236}">
                <a16:creationId xmlns:a16="http://schemas.microsoft.com/office/drawing/2014/main" id="{95DA3038-2ED1-45FC-FCB1-64A376FB67D7}"/>
              </a:ext>
            </a:extLst>
          </p:cNvPr>
          <p:cNvSpPr/>
          <p:nvPr/>
        </p:nvSpPr>
        <p:spPr>
          <a:xfrm>
            <a:off x="0"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EA9E1475-F796-C250-5323-EB7A1C0A799B}"/>
              </a:ext>
            </a:extLst>
          </p:cNvPr>
          <p:cNvGrpSpPr/>
          <p:nvPr/>
        </p:nvGrpSpPr>
        <p:grpSpPr>
          <a:xfrm>
            <a:off x="563539" y="4873952"/>
            <a:ext cx="10069863" cy="992865"/>
            <a:chOff x="563539" y="4873952"/>
            <a:chExt cx="10069863" cy="992865"/>
          </a:xfrm>
        </p:grpSpPr>
        <p:sp>
          <p:nvSpPr>
            <p:cNvPr id="7" name="TextBox 6">
              <a:extLst>
                <a:ext uri="{FF2B5EF4-FFF2-40B4-BE49-F238E27FC236}">
                  <a16:creationId xmlns:a16="http://schemas.microsoft.com/office/drawing/2014/main" id="{9DA1F4F5-7ABB-F1C7-5305-099DEB35C8EB}"/>
                </a:ext>
              </a:extLst>
            </p:cNvPr>
            <p:cNvSpPr txBox="1"/>
            <p:nvPr/>
          </p:nvSpPr>
          <p:spPr>
            <a:xfrm>
              <a:off x="563539" y="5405152"/>
              <a:ext cx="10069863" cy="461665"/>
            </a:xfrm>
            <a:prstGeom prst="rect">
              <a:avLst/>
            </a:prstGeom>
            <a:noFill/>
          </p:spPr>
          <p:txBody>
            <a:bodyPr wrap="square">
              <a:spAutoFit/>
            </a:bodyPr>
            <a:lstStyle/>
            <a:p>
              <a:r>
                <a:rPr lang="en-US" sz="2400" dirty="0">
                  <a:latin typeface="Sagona" panose="020F0502020204030204" pitchFamily="34" charset="0"/>
                </a:rPr>
                <a:t>“We’re </a:t>
              </a:r>
              <a:r>
                <a:rPr lang="en-US" sz="2400" dirty="0" err="1">
                  <a:latin typeface="Sagona" panose="020F0502020204030204" pitchFamily="34" charset="0"/>
                </a:rPr>
                <a:t>gonna</a:t>
              </a:r>
              <a:r>
                <a:rPr lang="en-US" sz="2400" dirty="0">
                  <a:latin typeface="Sagona" panose="020F0502020204030204" pitchFamily="34" charset="0"/>
                </a:rPr>
                <a:t> get eaten! What should we do?!”</a:t>
              </a:r>
              <a:endParaRPr lang="en-US" sz="2400" dirty="0"/>
            </a:p>
          </p:txBody>
        </p:sp>
        <p:sp>
          <p:nvSpPr>
            <p:cNvPr id="9" name="TextBox 8">
              <a:extLst>
                <a:ext uri="{FF2B5EF4-FFF2-40B4-BE49-F238E27FC236}">
                  <a16:creationId xmlns:a16="http://schemas.microsoft.com/office/drawing/2014/main" id="{6C94AA04-3C6D-26EA-9D35-295379BB2D3E}"/>
                </a:ext>
              </a:extLst>
            </p:cNvPr>
            <p:cNvSpPr txBox="1"/>
            <p:nvPr/>
          </p:nvSpPr>
          <p:spPr>
            <a:xfrm>
              <a:off x="572685" y="4873952"/>
              <a:ext cx="1510385" cy="461665"/>
            </a:xfrm>
            <a:prstGeom prst="rect">
              <a:avLst/>
            </a:prstGeom>
            <a:noFill/>
          </p:spPr>
          <p:txBody>
            <a:bodyPr wrap="square">
              <a:spAutoFit/>
            </a:bodyPr>
            <a:lstStyle/>
            <a:p>
              <a:r>
                <a:rPr lang="en-US" sz="2400" dirty="0">
                  <a:solidFill>
                    <a:srgbClr val="00B0F0"/>
                  </a:solidFill>
                  <a:latin typeface="Sagona" panose="020F0502020204030204" pitchFamily="34" charset="0"/>
                </a:rPr>
                <a:t>Deanna</a:t>
              </a:r>
              <a:endParaRPr lang="en-US" sz="2400" dirty="0">
                <a:solidFill>
                  <a:srgbClr val="00B0F0"/>
                </a:solidFill>
              </a:endParaRPr>
            </a:p>
          </p:txBody>
        </p:sp>
      </p:grpSp>
      <p:pic>
        <p:nvPicPr>
          <p:cNvPr id="10" name="Picture 9" descr="A cartoon character sketch of a person&#10;&#10;Description automatically generated">
            <a:extLst>
              <a:ext uri="{FF2B5EF4-FFF2-40B4-BE49-F238E27FC236}">
                <a16:creationId xmlns:a16="http://schemas.microsoft.com/office/drawing/2014/main" id="{D29417F3-F95B-4A20-2ACE-1FFD02D26695}"/>
              </a:ext>
            </a:extLst>
          </p:cNvPr>
          <p:cNvPicPr>
            <a:picLocks noChangeAspect="1"/>
          </p:cNvPicPr>
          <p:nvPr/>
        </p:nvPicPr>
        <p:blipFill>
          <a:blip r:embed="rId5"/>
          <a:stretch>
            <a:fillRect/>
          </a:stretch>
        </p:blipFill>
        <p:spPr>
          <a:xfrm>
            <a:off x="6234270" y="1029086"/>
            <a:ext cx="5957730" cy="5828914"/>
          </a:xfrm>
          <a:prstGeom prst="rect">
            <a:avLst/>
          </a:prstGeom>
        </p:spPr>
      </p:pic>
      <p:pic>
        <p:nvPicPr>
          <p:cNvPr id="8" name="Picture 7" descr="A cartoon of a rooster and a cartoon character&#10;&#10;Description automatically generated">
            <a:extLst>
              <a:ext uri="{FF2B5EF4-FFF2-40B4-BE49-F238E27FC236}">
                <a16:creationId xmlns:a16="http://schemas.microsoft.com/office/drawing/2014/main" id="{2A044FA1-A64E-3817-FA96-1374DAB402DD}"/>
              </a:ext>
            </a:extLst>
          </p:cNvPr>
          <p:cNvPicPr>
            <a:picLocks noChangeAspect="1"/>
          </p:cNvPicPr>
          <p:nvPr/>
        </p:nvPicPr>
        <p:blipFill>
          <a:blip r:embed="rId6"/>
          <a:stretch>
            <a:fillRect/>
          </a:stretch>
        </p:blipFill>
        <p:spPr>
          <a:xfrm>
            <a:off x="188728" y="1120100"/>
            <a:ext cx="6262175" cy="5737900"/>
          </a:xfrm>
          <a:prstGeom prst="rect">
            <a:avLst/>
          </a:prstGeom>
        </p:spPr>
      </p:pic>
      <p:sp>
        <p:nvSpPr>
          <p:cNvPr id="11" name="Rounded Rectangle 10">
            <a:extLst>
              <a:ext uri="{FF2B5EF4-FFF2-40B4-BE49-F238E27FC236}">
                <a16:creationId xmlns:a16="http://schemas.microsoft.com/office/drawing/2014/main" id="{CE25D675-7849-2A48-6C69-55016DAEB0F0}"/>
              </a:ext>
            </a:extLst>
          </p:cNvPr>
          <p:cNvSpPr/>
          <p:nvPr/>
        </p:nvSpPr>
        <p:spPr>
          <a:xfrm>
            <a:off x="-13570" y="4582967"/>
            <a:ext cx="12192000" cy="2138508"/>
          </a:xfrm>
          <a:prstGeom prst="roundRect">
            <a:avLst/>
          </a:prstGeom>
          <a:solidFill>
            <a:schemeClr val="accent1">
              <a:alpha val="8393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206460F-4533-A334-48FA-A1045936AAFC}"/>
              </a:ext>
            </a:extLst>
          </p:cNvPr>
          <p:cNvSpPr txBox="1"/>
          <p:nvPr/>
        </p:nvSpPr>
        <p:spPr>
          <a:xfrm>
            <a:off x="559115" y="5381037"/>
            <a:ext cx="10893287" cy="830997"/>
          </a:xfrm>
          <a:prstGeom prst="rect">
            <a:avLst/>
          </a:prstGeom>
          <a:noFill/>
        </p:spPr>
        <p:txBody>
          <a:bodyPr wrap="square" rtlCol="0">
            <a:spAutoFit/>
          </a:bodyPr>
          <a:lstStyle/>
          <a:p>
            <a:r>
              <a:rPr lang="en-US" sz="2400" dirty="0">
                <a:latin typeface="Sagona" panose="020F0502020204030204" pitchFamily="34" charset="0"/>
              </a:rPr>
              <a:t>Lethabo and Athos shared looks. There is </a:t>
            </a:r>
            <a:r>
              <a:rPr lang="en-US" sz="2400" i="1" dirty="0">
                <a:latin typeface="Sagona" panose="020F0502020204030204" pitchFamily="34" charset="0"/>
              </a:rPr>
              <a:t>one</a:t>
            </a:r>
            <a:r>
              <a:rPr lang="en-US" sz="2400" dirty="0">
                <a:latin typeface="Sagona" panose="020F0502020204030204" pitchFamily="34" charset="0"/>
              </a:rPr>
              <a:t> thing they can do… for Deanna.</a:t>
            </a:r>
          </a:p>
        </p:txBody>
      </p:sp>
      <p:sp>
        <p:nvSpPr>
          <p:cNvPr id="4" name="Slide Number Placeholder 3">
            <a:extLst>
              <a:ext uri="{FF2B5EF4-FFF2-40B4-BE49-F238E27FC236}">
                <a16:creationId xmlns:a16="http://schemas.microsoft.com/office/drawing/2014/main" id="{BAB35AC5-8009-141D-9E59-B1E05789B19E}"/>
              </a:ext>
            </a:extLst>
          </p:cNvPr>
          <p:cNvSpPr>
            <a:spLocks noGrp="1"/>
          </p:cNvSpPr>
          <p:nvPr>
            <p:ph type="sldNum" sz="quarter" idx="12"/>
          </p:nvPr>
        </p:nvSpPr>
        <p:spPr/>
        <p:txBody>
          <a:bodyPr/>
          <a:lstStyle/>
          <a:p>
            <a:fld id="{CBB67A9F-861E-CD49-B2C6-B5974E4E9700}" type="slidenum">
              <a:rPr lang="en-US" sz="3200" smtClean="0">
                <a:solidFill>
                  <a:schemeClr val="tx1"/>
                </a:solidFill>
              </a:rPr>
              <a:t>8</a:t>
            </a:fld>
            <a:endParaRPr lang="en-US" sz="3200" dirty="0">
              <a:solidFill>
                <a:schemeClr val="tx1"/>
              </a:solidFill>
            </a:endParaRPr>
          </a:p>
        </p:txBody>
      </p:sp>
    </p:spTree>
    <p:extLst>
      <p:ext uri="{BB962C8B-B14F-4D97-AF65-F5344CB8AC3E}">
        <p14:creationId xmlns:p14="http://schemas.microsoft.com/office/powerpoint/2010/main" val="137199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par>
                          <p:cTn id="38" fill="hold">
                            <p:stCondLst>
                              <p:cond delay="500"/>
                            </p:stCondLst>
                            <p:childTnLst>
                              <p:par>
                                <p:cTn id="39" presetID="10" presetClass="exit" presetSubtype="0" fill="hold" grpId="1"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par>
                          <p:cTn id="45" fill="hold">
                            <p:stCondLst>
                              <p:cond delay="1000"/>
                            </p:stCondLst>
                            <p:childTnLst>
                              <p:par>
                                <p:cTn id="46" presetID="10" presetClass="entr" presetSubtype="0" fill="hold" nodeType="afterEffect">
                                  <p:stCondLst>
                                    <p:cond delay="50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2000"/>
                            </p:stCondLst>
                            <p:childTnLst>
                              <p:par>
                                <p:cTn id="50" presetID="10" presetClass="entr" presetSubtype="0" fill="hold" nodeType="afterEffect">
                                  <p:stCondLst>
                                    <p:cond delay="10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par>
                          <p:cTn id="66" fill="hold">
                            <p:stCondLst>
                              <p:cond delay="500"/>
                            </p:stCondLst>
                            <p:childTnLst>
                              <p:par>
                                <p:cTn id="67" presetID="10" presetClass="exit" presetSubtype="0" fill="hold" grpId="1" nodeType="afterEffect">
                                  <p:stCondLst>
                                    <p:cond delay="0"/>
                                  </p:stCondLst>
                                  <p:childTnLst>
                                    <p:animEffect transition="out" filter="fade">
                                      <p:cBhvr>
                                        <p:cTn id="68" dur="500"/>
                                        <p:tgtEl>
                                          <p:spTgt spid="11"/>
                                        </p:tgtEl>
                                      </p:cBhvr>
                                    </p:animEffect>
                                    <p:set>
                                      <p:cBhvr>
                                        <p:cTn id="6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6" grpId="0" animBg="1"/>
      <p:bldP spid="6" grpId="1" animBg="1"/>
      <p:bldP spid="11" grpId="0" animBg="1"/>
      <p:bldP spid="11" grpId="1" animBg="1"/>
      <p:bldP spid="13" grpId="0"/>
      <p:bldP spid="13"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1889</TotalTime>
  <Words>1904</Words>
  <Application>Microsoft Macintosh PowerPoint</Application>
  <PresentationFormat>Widescreen</PresentationFormat>
  <Paragraphs>127</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Sagona</vt:lpstr>
      <vt:lpstr>Office Theme</vt:lpstr>
      <vt:lpstr>Storybook Mode 3 Rough Draft #1.1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Storybook Mode 3 Rough Draft #1.0</dc:title>
  <dc:creator>KB Howell</dc:creator>
  <cp:lastModifiedBy>KB Howell</cp:lastModifiedBy>
  <cp:revision>68</cp:revision>
  <dcterms:created xsi:type="dcterms:W3CDTF">2023-08-24T15:48:49Z</dcterms:created>
  <dcterms:modified xsi:type="dcterms:W3CDTF">2023-10-19T16:56:51Z</dcterms:modified>
</cp:coreProperties>
</file>